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92" r:id="rId3"/>
    <p:sldId id="257" r:id="rId4"/>
    <p:sldId id="277" r:id="rId5"/>
    <p:sldId id="390" r:id="rId6"/>
    <p:sldId id="511" r:id="rId7"/>
    <p:sldId id="512" r:id="rId8"/>
    <p:sldId id="513" r:id="rId9"/>
    <p:sldId id="514" r:id="rId10"/>
    <p:sldId id="535" r:id="rId11"/>
    <p:sldId id="298" r:id="rId12"/>
    <p:sldId id="323" r:id="rId13"/>
    <p:sldId id="584" r:id="rId14"/>
    <p:sldId id="582" r:id="rId15"/>
    <p:sldId id="521" r:id="rId16"/>
    <p:sldId id="518" r:id="rId17"/>
    <p:sldId id="526" r:id="rId18"/>
    <p:sldId id="528" r:id="rId19"/>
    <p:sldId id="529" r:id="rId20"/>
    <p:sldId id="522" r:id="rId21"/>
    <p:sldId id="455" r:id="rId22"/>
    <p:sldId id="572" r:id="rId23"/>
    <p:sldId id="575" r:id="rId24"/>
    <p:sldId id="586" r:id="rId25"/>
    <p:sldId id="536" r:id="rId26"/>
    <p:sldId id="523" r:id="rId27"/>
    <p:sldId id="487" r:id="rId28"/>
    <p:sldId id="488" r:id="rId29"/>
    <p:sldId id="538" r:id="rId30"/>
    <p:sldId id="539" r:id="rId31"/>
    <p:sldId id="542" r:id="rId32"/>
    <p:sldId id="545" r:id="rId33"/>
    <p:sldId id="546" r:id="rId34"/>
    <p:sldId id="544" r:id="rId35"/>
    <p:sldId id="495" r:id="rId36"/>
    <p:sldId id="494" r:id="rId37"/>
    <p:sldId id="548" r:id="rId38"/>
    <p:sldId id="577" r:id="rId39"/>
    <p:sldId id="550" r:id="rId40"/>
    <p:sldId id="551" r:id="rId41"/>
    <p:sldId id="553" r:id="rId42"/>
    <p:sldId id="554" r:id="rId43"/>
    <p:sldId id="524" r:id="rId44"/>
    <p:sldId id="556" r:id="rId45"/>
    <p:sldId id="560" r:id="rId46"/>
    <p:sldId id="580" r:id="rId47"/>
    <p:sldId id="561" r:id="rId48"/>
    <p:sldId id="563" r:id="rId49"/>
    <p:sldId id="557" r:id="rId50"/>
    <p:sldId id="564" r:id="rId51"/>
    <p:sldId id="565" r:id="rId52"/>
    <p:sldId id="581" r:id="rId53"/>
    <p:sldId id="525" r:id="rId54"/>
    <p:sldId id="426" r:id="rId55"/>
    <p:sldId id="585" r:id="rId56"/>
    <p:sldId id="428" r:id="rId57"/>
    <p:sldId id="429" r:id="rId58"/>
    <p:sldId id="430" r:id="rId59"/>
    <p:sldId id="566" r:id="rId60"/>
    <p:sldId id="435" r:id="rId61"/>
    <p:sldId id="567" r:id="rId62"/>
    <p:sldId id="475" r:id="rId63"/>
    <p:sldId id="481" r:id="rId64"/>
    <p:sldId id="440" r:id="rId65"/>
    <p:sldId id="509" r:id="rId66"/>
    <p:sldId id="510" r:id="rId67"/>
    <p:sldId id="583" r:id="rId68"/>
    <p:sldId id="531" r:id="rId69"/>
    <p:sldId id="28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B88"/>
    <a:srgbClr val="7ECB89"/>
    <a:srgbClr val="05B4F8"/>
    <a:srgbClr val="8AC43B"/>
    <a:srgbClr val="1791A5"/>
    <a:srgbClr val="00B4F8"/>
    <a:srgbClr val="89C53B"/>
    <a:srgbClr val="1890A6"/>
    <a:srgbClr val="06B4F8"/>
    <a:srgbClr val="89C4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86"/>
    <p:restoredTop sz="63462"/>
  </p:normalViewPr>
  <p:slideViewPr>
    <p:cSldViewPr snapToGrid="0" snapToObjects="1">
      <p:cViewPr>
        <p:scale>
          <a:sx n="110" d="100"/>
          <a:sy n="110" d="100"/>
        </p:scale>
        <p:origin x="8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228671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so we capitalized on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85381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design capitalizes on a diverse image database, as well as a rigorous crowd-sourced data collection pipeline (pre-registered) to quantify sensitivity to distance in individual images in these three aims.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628650" lvl="1" indent="-171450">
              <a:buFontTx/>
              <a:buChar char="-"/>
            </a:pPr>
            <a:r>
              <a:rPr lang="en-US" dirty="0"/>
              <a:t>We’ll begin by looking at our experimental paradigms.</a:t>
            </a:r>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871308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see how sensitivity to distance changed over time. </a:t>
            </a:r>
          </a:p>
          <a:p>
            <a:r>
              <a:rPr lang="en-US" dirty="0"/>
              <a:t>We employed </a:t>
            </a:r>
            <a:r>
              <a:rPr lang="en-US" dirty="0" err="1"/>
              <a:t>latin</a:t>
            </a:r>
            <a:r>
              <a:rPr lang="en-US" dirty="0"/>
              <a:t> square counterbalancing to control for hysteresis effects such that each participant saw a unique trial order. </a:t>
            </a:r>
          </a:p>
        </p:txBody>
      </p:sp>
      <p:sp>
        <p:nvSpPr>
          <p:cNvPr id="4" name="Slide Number Placeholder 3"/>
          <p:cNvSpPr>
            <a:spLocks noGrp="1"/>
          </p:cNvSpPr>
          <p:nvPr>
            <p:ph type="sldNum" sz="quarter" idx="5"/>
          </p:nvPr>
        </p:nvSpPr>
        <p:spPr/>
        <p:txBody>
          <a:bodyPr/>
          <a:lstStyle/>
          <a:p>
            <a:fld id="{7101A92E-6ADC-7A4A-BE34-9217B288BD0B}" type="slidenum">
              <a:rPr lang="en-US" smtClean="0"/>
              <a:t>17</a:t>
            </a:fld>
            <a:endParaRPr lang="en-US"/>
          </a:p>
        </p:txBody>
      </p:sp>
    </p:spTree>
    <p:extLst>
      <p:ext uri="{BB962C8B-B14F-4D97-AF65-F5344CB8AC3E}">
        <p14:creationId xmlns:p14="http://schemas.microsoft.com/office/powerpoint/2010/main" val="3717912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 This allowed us to assess sensitivity on an image-by-image basis. </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18</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19</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But there exists a large gap in the literature in picture perception.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 the course of this talk I will describe a rigorous data collection pipeline and a large dataset of spatial judgments that tackles this question and quantifies human distance perception in pictured scenes.</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Let’s start with verbal judgment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4213586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because of the variability between the range of responses given. One person might respond with depths between 1-5 meters whereas someone may overestimate overall and respond with depths between 3-12 meters. The exact numerical value of their response is not of interest however, we are more interested in how sensitive people are to changes in depth. By z-scoring we reduce the between subject variability so we can assess sensitivity. </a:t>
            </a:r>
          </a:p>
          <a:p>
            <a:endParaRPr lang="en-US" dirty="0"/>
          </a:p>
          <a:p>
            <a:endParaRPr lang="en-US" dirty="0"/>
          </a:p>
          <a:p>
            <a:endParaRPr lang="en-US" dirty="0"/>
          </a:p>
          <a:p>
            <a:endParaRPr lang="en-US" dirty="0"/>
          </a:p>
          <a:p>
            <a:endParaRPr lang="en-US" dirty="0"/>
          </a:p>
          <a:p>
            <a:endParaRPr lang="en-US" dirty="0"/>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2696905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In fact at as little as 125 ms significant spatial information is accessible. </a:t>
            </a:r>
          </a:p>
          <a:p>
            <a:endParaRPr lang="en-US" dirty="0"/>
          </a:p>
          <a:p>
            <a:r>
              <a:rPr lang="en-US" dirty="0"/>
              <a:t>Remarkably, estimates within individual scenes differed significantly from each other even at identical depths.</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961885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thus far we see strong sensitivity to depth in verbal judgment, so lets look at discrimination next. </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2464229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endParaRPr lang="en-US" dirty="0"/>
          </a:p>
          <a:p>
            <a:r>
              <a:rPr lang="en-US" dirty="0"/>
              <a:t>For the plots, on the x axis we have the Kinect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125 ms, although we observed a significant relationship between Kinect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This difference from the Kinect depth map was in fact observed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 bending visual scene. </a:t>
            </a:r>
          </a:p>
          <a:p>
            <a:r>
              <a:rPr lang="en-US" sz="1200" kern="1200" dirty="0">
                <a:solidFill>
                  <a:schemeClr val="tx1"/>
                </a:solidFill>
                <a:effectLst/>
                <a:latin typeface="+mn-lt"/>
                <a:ea typeface="+mn-ea"/>
                <a:cs typeface="+mn-cs"/>
              </a:rPr>
              <a:t>This powerful depth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a:p>
            <a:endParaRPr lang="en-US" dirty="0"/>
          </a:p>
          <a:p>
            <a:r>
              <a:rPr lang="en-US" dirty="0"/>
              <a:t>https://</a:t>
            </a:r>
            <a:r>
              <a:rPr lang="en-US" dirty="0" err="1"/>
              <a:t>www.flickr.com</a:t>
            </a:r>
            <a:r>
              <a:rPr lang="en-US" dirty="0"/>
              <a:t>/photos/119730384@N04/16600888039</a:t>
            </a:r>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173864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p:txBody>
      </p:sp>
      <p:sp>
        <p:nvSpPr>
          <p:cNvPr id="4" name="Slide Number Placeholder 3"/>
          <p:cNvSpPr>
            <a:spLocks noGrp="1"/>
          </p:cNvSpPr>
          <p:nvPr>
            <p:ph type="sldNum" sz="quarter" idx="5"/>
          </p:nvPr>
        </p:nvSpPr>
        <p:spPr/>
        <p:txBody>
          <a:bodyPr/>
          <a:lstStyle/>
          <a:p>
            <a:fld id="{7101A92E-6ADC-7A4A-BE34-9217B288BD0B}" type="slidenum">
              <a:rPr lang="en-US" smtClean="0"/>
              <a:t>31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p:txBody>
      </p:sp>
      <p:sp>
        <p:nvSpPr>
          <p:cNvPr id="4" name="Slide Number Placeholder 3"/>
          <p:cNvSpPr>
            <a:spLocks noGrp="1"/>
          </p:cNvSpPr>
          <p:nvPr>
            <p:ph type="sldNum" sz="quarter" idx="5"/>
          </p:nvPr>
        </p:nvSpPr>
        <p:spPr/>
        <p:txBody>
          <a:bodyPr/>
          <a:lstStyle/>
          <a:p>
            <a:fld id="{7101A92E-6ADC-7A4A-BE34-9217B288BD0B}" type="slidenum">
              <a:rPr lang="en-US" smtClean="0"/>
              <a:t>32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a:p>
            <a:r>
              <a:rPr lang="en-US" dirty="0"/>
              <a:t>This indicates that people are making consistent deviations from the predicted value based on the Kinect tagged actual depth.</a:t>
            </a:r>
          </a:p>
        </p:txBody>
      </p:sp>
      <p:sp>
        <p:nvSpPr>
          <p:cNvPr id="4" name="Slide Number Placeholder 3"/>
          <p:cNvSpPr>
            <a:spLocks noGrp="1"/>
          </p:cNvSpPr>
          <p:nvPr>
            <p:ph type="sldNum" sz="quarter" idx="5"/>
          </p:nvPr>
        </p:nvSpPr>
        <p:spPr/>
        <p:txBody>
          <a:bodyPr/>
          <a:lstStyle/>
          <a:p>
            <a:fld id="{7101A92E-6ADC-7A4A-BE34-9217B288BD0B}" type="slidenum">
              <a:rPr lang="en-US" smtClean="0"/>
              <a:t>33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34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endParaRPr lang="en-US" dirty="0"/>
          </a:p>
          <a:p>
            <a:r>
              <a:rPr lang="en-US" dirty="0"/>
              <a:t>1. For each the images in each discrimination trial we take a look at the distribution of verbal estimates given in experiment </a:t>
            </a:r>
          </a:p>
          <a:p>
            <a:r>
              <a:rPr lang="en-US" dirty="0"/>
              <a:t>2. On the left we have the distribution for stimulus 0 and on the right stimulus 1</a:t>
            </a:r>
          </a:p>
          <a:p>
            <a:r>
              <a:rPr lang="en-US" dirty="0"/>
              <a:t>3. Going off of the average depth estimate for each image, which is labeled with the black dashed line, if we ask the question which target was closer - the answer is stim 0</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p:txBody>
      </p:sp>
      <p:sp>
        <p:nvSpPr>
          <p:cNvPr id="4" name="Slide Number Placeholder 3"/>
          <p:cNvSpPr>
            <a:spLocks noGrp="1"/>
          </p:cNvSpPr>
          <p:nvPr>
            <p:ph type="sldNum" sz="quarter" idx="5"/>
          </p:nvPr>
        </p:nvSpPr>
        <p:spPr/>
        <p:txBody>
          <a:bodyPr/>
          <a:lstStyle/>
          <a:p>
            <a:fld id="{7101A92E-6ADC-7A4A-BE34-9217B288BD0B}" type="slidenum">
              <a:rPr lang="en-US" smtClean="0"/>
              <a:t>37</a:t>
            </a:fld>
            <a:endParaRPr lang="en-US"/>
          </a:p>
        </p:txBody>
      </p:sp>
    </p:spTree>
    <p:extLst>
      <p:ext uri="{BB962C8B-B14F-4D97-AF65-F5344CB8AC3E}">
        <p14:creationId xmlns:p14="http://schemas.microsoft.com/office/powerpoint/2010/main" val="1182958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new regressor, we see a stronger model fit and an increase in accuracy overall that is sustained as viewing duration increases.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38</a:t>
            </a:fld>
            <a:endParaRPr lang="en-US"/>
          </a:p>
        </p:txBody>
      </p:sp>
    </p:spTree>
    <p:extLst>
      <p:ext uri="{BB962C8B-B14F-4D97-AF65-F5344CB8AC3E}">
        <p14:creationId xmlns:p14="http://schemas.microsoft.com/office/powerpoint/2010/main" val="3055110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125 and 1000 ms,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39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6844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2105566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356135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discrimination data, accuracy is highly reliable across random splits and between viewing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513229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 fascinating however is the strong correlations in accuracy between tasks – demonstrating consistent biases for individual scenes across scenes and viewing duration</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894029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stimulus driven generalization between task, durations, and outcome measures.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3351387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all this behavioral data to understand the relative utility of pictorial cues by tracking how behavior changes along variations in scene image features. </a:t>
            </a:r>
          </a:p>
          <a:p>
            <a:endParaRPr lang="en-US" dirty="0"/>
          </a:p>
          <a:p>
            <a:r>
              <a:rPr lang="en-US" dirty="0"/>
              <a:t>To do this we need to calculate these cue values in a systematic way.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42008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developed an algorithmic approach to quantifying cues such as those listed here. </a:t>
            </a:r>
          </a:p>
          <a:p>
            <a:endParaRPr lang="en-US" dirty="0"/>
          </a:p>
          <a:p>
            <a:r>
              <a:rPr lang="en-US" dirty="0"/>
              <a:t>&lt;that we are working to complete so that we can directly test for the utility of each cue in our set of selected scenes.&gt;</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endParaRPr lang="en-US" dirty="0"/>
          </a:p>
          <a:p>
            <a:r>
              <a:rPr lang="en-US" dirty="0"/>
              <a:t>With a measure of size for each object we can assess the impact of the ground plane, familiar size, and many other cues.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reliable quantifications of behavior in multiple tasks like we did,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precisely why we need reliable quantifications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what funding source is </a:t>
            </a:r>
          </a:p>
        </p:txBody>
      </p:sp>
      <p:sp>
        <p:nvSpPr>
          <p:cNvPr id="4" name="Slide Number Placeholder 3"/>
          <p:cNvSpPr>
            <a:spLocks noGrp="1"/>
          </p:cNvSpPr>
          <p:nvPr>
            <p:ph type="sldNum" sz="quarter" idx="5"/>
          </p:nvPr>
        </p:nvSpPr>
        <p:spPr/>
        <p:txBody>
          <a:bodyPr/>
          <a:lstStyle/>
          <a:p>
            <a:fld id="{7101A92E-6ADC-7A4A-BE34-9217B288BD0B}" type="slidenum">
              <a:rPr lang="en-US" smtClean="0"/>
              <a:t>67</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2.png"/><Relationship Id="rId10"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2.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6.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7.png"/><Relationship Id="rId4" Type="http://schemas.openxmlformats.org/officeDocument/2006/relationships/image" Target="../media/image56.jp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9.jp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3.tif"/><Relationship Id="rId7"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76.svg"/><Relationship Id="rId11" Type="http://schemas.openxmlformats.org/officeDocument/2006/relationships/image" Target="../media/image16.png"/><Relationship Id="rId5" Type="http://schemas.openxmlformats.org/officeDocument/2006/relationships/image" Target="../media/image75.png"/><Relationship Id="rId10" Type="http://schemas.openxmlformats.org/officeDocument/2006/relationships/image" Target="../media/image15.png"/><Relationship Id="rId4" Type="http://schemas.openxmlformats.org/officeDocument/2006/relationships/image" Target="../media/image74.png"/><Relationship Id="rId9"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9">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1524000" y="1005840"/>
            <a:ext cx="9031769" cy="2936382"/>
          </a:xfrm>
        </p:spPr>
        <p:txBody>
          <a:bodyPr>
            <a:normAutofit/>
          </a:bodyPr>
          <a:lstStyle/>
          <a:p>
            <a:r>
              <a:rPr lang="en-US" sz="5100"/>
              <a:t>A Novel Generalization between 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1524000" y="4960272"/>
            <a:ext cx="9031769" cy="1215980"/>
          </a:xfrm>
        </p:spPr>
        <p:txBody>
          <a:bodyPr>
            <a:normAutofit/>
          </a:bodyPr>
          <a:lstStyle/>
          <a:p>
            <a:r>
              <a:rPr lang="en-US" sz="2800" dirty="0"/>
              <a:t>Prachi Mahableshwarkar</a:t>
            </a:r>
          </a:p>
          <a:p>
            <a:r>
              <a:rPr lang="en-US" sz="2800" dirty="0"/>
              <a:t>The George Washington University</a:t>
            </a:r>
          </a:p>
        </p:txBody>
      </p:sp>
      <p:grpSp>
        <p:nvGrpSpPr>
          <p:cNvPr id="14" name="Group 13">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9"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6" name="Rectangle 5">
            <a:extLst>
              <a:ext uri="{FF2B5EF4-FFF2-40B4-BE49-F238E27FC236}">
                <a16:creationId xmlns:a16="http://schemas.microsoft.com/office/drawing/2014/main" id="{09D92557-AE07-049D-5A15-AEDA2C85EC9F}"/>
              </a:ext>
            </a:extLst>
          </p:cNvPr>
          <p:cNvSpPr/>
          <p:nvPr/>
        </p:nvSpPr>
        <p:spPr>
          <a:xfrm>
            <a:off x="0" y="0"/>
            <a:ext cx="6096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4505128-66D9-A079-7959-CB8927D75B61}"/>
              </a:ext>
            </a:extLst>
          </p:cNvPr>
          <p:cNvSpPr>
            <a:spLocks noGrp="1"/>
          </p:cNvSpPr>
          <p:nvPr>
            <p:ph type="title"/>
          </p:nvPr>
        </p:nvSpPr>
        <p:spPr>
          <a:xfrm>
            <a:off x="1034142" y="2487839"/>
            <a:ext cx="10515600" cy="1325563"/>
          </a:xfrm>
          <a:solidFill>
            <a:schemeClr val="bg1"/>
          </a:solidFill>
        </p:spPr>
        <p:txBody>
          <a:bodyPr>
            <a:normAutofit fontScale="90000"/>
          </a:bodyPr>
          <a:lstStyle/>
          <a:p>
            <a:r>
              <a:rPr lang="en-US" i="1" dirty="0">
                <a:solidFill>
                  <a:srgbClr val="C00000"/>
                </a:solidFill>
                <a:latin typeface="+mn-lt"/>
              </a:rPr>
              <a:t>What is the relative utility of image features in </a:t>
            </a:r>
            <a:r>
              <a:rPr lang="en-US" b="1" i="1" dirty="0">
                <a:solidFill>
                  <a:srgbClr val="C00000"/>
                </a:solidFill>
                <a:latin typeface="+mn-lt"/>
              </a:rPr>
              <a:t>pictured scenes </a:t>
            </a:r>
            <a:r>
              <a:rPr lang="en-US" i="1" dirty="0">
                <a:solidFill>
                  <a:srgbClr val="C00000"/>
                </a:solidFill>
                <a:latin typeface="+mn-lt"/>
              </a:rPr>
              <a:t>that facilitate depth perception?</a:t>
            </a:r>
          </a:p>
        </p:txBody>
      </p:sp>
    </p:spTree>
    <p:extLst>
      <p:ext uri="{BB962C8B-B14F-4D97-AF65-F5344CB8AC3E}">
        <p14:creationId xmlns:p14="http://schemas.microsoft.com/office/powerpoint/2010/main" val="250237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958861933"/>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923330"/>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320931" y="3296569"/>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solidFill>
                  <a:schemeClr val="bg1"/>
                </a:solidFill>
              </a:rPr>
              <a:t>Does individual behavior for unique images generalize across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grpSp>
        <p:nvGrpSpPr>
          <p:cNvPr id="11" name="Group 10">
            <a:extLst>
              <a:ext uri="{FF2B5EF4-FFF2-40B4-BE49-F238E27FC236}">
                <a16:creationId xmlns:a16="http://schemas.microsoft.com/office/drawing/2014/main" id="{6F4526DC-8505-2442-39B3-1DF94E98D4E2}"/>
              </a:ext>
            </a:extLst>
          </p:cNvPr>
          <p:cNvGrpSpPr/>
          <p:nvPr/>
        </p:nvGrpSpPr>
        <p:grpSpPr>
          <a:xfrm>
            <a:off x="9721448" y="1694987"/>
            <a:ext cx="2158401" cy="2676417"/>
            <a:chOff x="9712036" y="1423782"/>
            <a:chExt cx="2158401" cy="2676417"/>
          </a:xfrm>
        </p:grpSpPr>
        <p:pic>
          <p:nvPicPr>
            <p:cNvPr id="4" name="Picture 3" descr="Qr code&#10;&#10;Description automatically generated">
              <a:extLst>
                <a:ext uri="{FF2B5EF4-FFF2-40B4-BE49-F238E27FC236}">
                  <a16:creationId xmlns:a16="http://schemas.microsoft.com/office/drawing/2014/main" id="{2752B67C-E0D4-B15D-6788-EEA7D4DC920B}"/>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0" name="Rounded Rectangle 9">
              <a:extLst>
                <a:ext uri="{FF2B5EF4-FFF2-40B4-BE49-F238E27FC236}">
                  <a16:creationId xmlns:a16="http://schemas.microsoft.com/office/drawing/2014/main" id="{90DA4264-3F56-A09F-AA48-69BCE35362C7}"/>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grpSp>
        <p:nvGrpSpPr>
          <p:cNvPr id="11" name="Group 10">
            <a:extLst>
              <a:ext uri="{FF2B5EF4-FFF2-40B4-BE49-F238E27FC236}">
                <a16:creationId xmlns:a16="http://schemas.microsoft.com/office/drawing/2014/main" id="{6F4526DC-8505-2442-39B3-1DF94E98D4E2}"/>
              </a:ext>
            </a:extLst>
          </p:cNvPr>
          <p:cNvGrpSpPr/>
          <p:nvPr/>
        </p:nvGrpSpPr>
        <p:grpSpPr>
          <a:xfrm>
            <a:off x="9721448" y="1694987"/>
            <a:ext cx="2158401" cy="2676417"/>
            <a:chOff x="9712036" y="1423782"/>
            <a:chExt cx="2158401" cy="2676417"/>
          </a:xfrm>
        </p:grpSpPr>
        <p:pic>
          <p:nvPicPr>
            <p:cNvPr id="4" name="Picture 3" descr="Qr code&#10;&#10;Description automatically generated">
              <a:extLst>
                <a:ext uri="{FF2B5EF4-FFF2-40B4-BE49-F238E27FC236}">
                  <a16:creationId xmlns:a16="http://schemas.microsoft.com/office/drawing/2014/main" id="{2752B67C-E0D4-B15D-6788-EEA7D4DC920B}"/>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0" name="Rounded Rectangle 9">
              <a:extLst>
                <a:ext uri="{FF2B5EF4-FFF2-40B4-BE49-F238E27FC236}">
                  <a16:creationId xmlns:a16="http://schemas.microsoft.com/office/drawing/2014/main" id="{90DA4264-3F56-A09F-AA48-69BCE35362C7}"/>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
        <p:nvSpPr>
          <p:cNvPr id="10" name="Content Placeholder 2">
            <a:extLst>
              <a:ext uri="{FF2B5EF4-FFF2-40B4-BE49-F238E27FC236}">
                <a16:creationId xmlns:a16="http://schemas.microsoft.com/office/drawing/2014/main" id="{EEBCACE6-748B-B8F2-8F4D-E6AAC31F4036}"/>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t>What is the relative utility of depth cues in pictured scenes? </a:t>
            </a:r>
          </a:p>
        </p:txBody>
      </p:sp>
      <p:grpSp>
        <p:nvGrpSpPr>
          <p:cNvPr id="14" name="Group 13">
            <a:extLst>
              <a:ext uri="{FF2B5EF4-FFF2-40B4-BE49-F238E27FC236}">
                <a16:creationId xmlns:a16="http://schemas.microsoft.com/office/drawing/2014/main" id="{A0DDCF63-1ADD-A6C3-AB5C-1E25A16915A0}"/>
              </a:ext>
            </a:extLst>
          </p:cNvPr>
          <p:cNvGrpSpPr/>
          <p:nvPr/>
        </p:nvGrpSpPr>
        <p:grpSpPr>
          <a:xfrm>
            <a:off x="9721448" y="1694987"/>
            <a:ext cx="2158401" cy="2676417"/>
            <a:chOff x="9712036" y="1423782"/>
            <a:chExt cx="2158401" cy="2676417"/>
          </a:xfrm>
        </p:grpSpPr>
        <p:pic>
          <p:nvPicPr>
            <p:cNvPr id="18" name="Picture 17" descr="Qr code&#10;&#10;Description automatically generated">
              <a:extLst>
                <a:ext uri="{FF2B5EF4-FFF2-40B4-BE49-F238E27FC236}">
                  <a16:creationId xmlns:a16="http://schemas.microsoft.com/office/drawing/2014/main" id="{745B3303-3EA2-4C74-91D4-C7C0F33075CA}"/>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9" name="Rounded Rectangle 18">
              <a:extLst>
                <a:ext uri="{FF2B5EF4-FFF2-40B4-BE49-F238E27FC236}">
                  <a16:creationId xmlns:a16="http://schemas.microsoft.com/office/drawing/2014/main" id="{07B7EDB5-FCAD-4591-EF03-2158ECF69ADA}"/>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847BC14-DFDA-D96A-33AD-17F9AD2C759F}"/>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014933114"/>
      </p:ext>
    </p:extLst>
  </p:cSld>
  <p:clrMapOvr>
    <a:masterClrMapping/>
  </p:clrMapOvr>
  <mc:AlternateContent xmlns:mc="http://schemas.openxmlformats.org/markup-compatibility/2006" xmlns:p14="http://schemas.microsoft.com/office/powerpoint/2010/main">
    <mc:Choice Requires="p14">
      <p:transition spd="slow" p14:dur="2000" advTm="4899"/>
    </mc:Choice>
    <mc:Fallback xmlns="">
      <p:transition spd="slow" advTm="489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337367B-8804-4548-9DD6-C34F5EF3E703}"/>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7A2AF5B-5C41-2E4F-AA7C-781392044F11}"/>
              </a:ext>
            </a:extLst>
          </p:cNvPr>
          <p:cNvSpPr txBox="1"/>
          <p:nvPr/>
        </p:nvSpPr>
        <p:spPr>
          <a:xfrm>
            <a:off x="167427" y="4601209"/>
            <a:ext cx="3142917" cy="1631216"/>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55A8DB7-BBBB-634D-940A-35FE79420809}"/>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59137" cy="5307073"/>
            <a:chOff x="3059796" y="991227"/>
            <a:chExt cx="2500391"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072634" y="1193724"/>
              <a:ext cx="2487553" cy="1540563"/>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072634" y="4376962"/>
              <a:ext cx="2487553" cy="1540563"/>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Shared</a:t>
              </a:r>
            </a:p>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814291905"/>
      </p:ext>
    </p:extLst>
  </p:cSld>
  <p:clrMapOvr>
    <a:masterClrMapping/>
  </p:clrMapOvr>
  <mc:AlternateContent xmlns:mc="http://schemas.openxmlformats.org/markup-compatibility/2006" xmlns:p14="http://schemas.microsoft.com/office/powerpoint/2010/main">
    <mc:Choice Requires="p14">
      <p:transition spd="slow" p14:dur="2000" advTm="5236"/>
    </mc:Choice>
    <mc:Fallback xmlns="">
      <p:transition spd="slow" advTm="523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grpSp>
        <p:nvGrpSpPr>
          <p:cNvPr id="9" name="Group 8">
            <a:extLst>
              <a:ext uri="{FF2B5EF4-FFF2-40B4-BE49-F238E27FC236}">
                <a16:creationId xmlns:a16="http://schemas.microsoft.com/office/drawing/2014/main" id="{7B033809-0536-F6D8-4CFB-20052FDD6F74}"/>
              </a:ext>
            </a:extLst>
          </p:cNvPr>
          <p:cNvGrpSpPr/>
          <p:nvPr/>
        </p:nvGrpSpPr>
        <p:grpSpPr>
          <a:xfrm>
            <a:off x="3330874" y="1097696"/>
            <a:ext cx="5530252" cy="5390804"/>
            <a:chOff x="2716058" y="1222387"/>
            <a:chExt cx="5530252" cy="5390804"/>
          </a:xfrm>
        </p:grpSpPr>
        <p:grpSp>
          <p:nvGrpSpPr>
            <p:cNvPr id="8" name="Group 7">
              <a:extLst>
                <a:ext uri="{FF2B5EF4-FFF2-40B4-BE49-F238E27FC236}">
                  <a16:creationId xmlns:a16="http://schemas.microsoft.com/office/drawing/2014/main" id="{4A8F84B8-E138-57CD-47FE-AC82AD6522B0}"/>
                </a:ext>
              </a:extLst>
            </p:cNvPr>
            <p:cNvGrpSpPr/>
            <p:nvPr/>
          </p:nvGrpSpPr>
          <p:grpSpPr>
            <a:xfrm>
              <a:off x="2716058" y="1222387"/>
              <a:ext cx="5530252" cy="5390804"/>
              <a:chOff x="-294965" y="1151457"/>
              <a:chExt cx="5530252" cy="5390804"/>
            </a:xfrm>
          </p:grpSpPr>
          <p:pic>
            <p:nvPicPr>
              <p:cNvPr id="6" name="Picture 5">
                <a:extLst>
                  <a:ext uri="{FF2B5EF4-FFF2-40B4-BE49-F238E27FC236}">
                    <a16:creationId xmlns:a16="http://schemas.microsoft.com/office/drawing/2014/main" id="{704E31D5-943C-76C3-C698-47FE6DC05311}"/>
                  </a:ext>
                </a:extLst>
              </p:cNvPr>
              <p:cNvPicPr>
                <a:picLocks noChangeAspect="1"/>
              </p:cNvPicPr>
              <p:nvPr/>
            </p:nvPicPr>
            <p:blipFill>
              <a:blip r:embed="rId3"/>
              <a:stretch>
                <a:fillRect/>
              </a:stretch>
            </p:blipFill>
            <p:spPr>
              <a:xfrm>
                <a:off x="-294965" y="1172460"/>
                <a:ext cx="5422863" cy="5369801"/>
              </a:xfrm>
              <a:prstGeom prst="rect">
                <a:avLst/>
              </a:prstGeom>
            </p:spPr>
          </p:pic>
          <p:sp>
            <p:nvSpPr>
              <p:cNvPr id="7" name="Rectangle 6">
                <a:extLst>
                  <a:ext uri="{FF2B5EF4-FFF2-40B4-BE49-F238E27FC236}">
                    <a16:creationId xmlns:a16="http://schemas.microsoft.com/office/drawing/2014/main" id="{5A8CF334-BB64-BB62-6D9C-978B7492F03F}"/>
                  </a:ext>
                </a:extLst>
              </p:cNvPr>
              <p:cNvSpPr/>
              <p:nvPr/>
            </p:nvSpPr>
            <p:spPr>
              <a:xfrm>
                <a:off x="359100" y="1151457"/>
                <a:ext cx="4876187" cy="484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rotWithShape="1">
            <a:blip r:embed="rId4"/>
            <a:srcRect l="13554" t="2258" r="2027" b="13059"/>
            <a:stretch/>
          </p:blipFill>
          <p:spPr>
            <a:xfrm>
              <a:off x="3356267" y="1765991"/>
              <a:ext cx="4519435" cy="4380017"/>
            </a:xfrm>
            <a:prstGeom prst="rect">
              <a:avLst/>
            </a:prstGeom>
          </p:spPr>
        </p:pic>
      </p:grpSp>
    </p:spTree>
    <p:extLst>
      <p:ext uri="{BB962C8B-B14F-4D97-AF65-F5344CB8AC3E}">
        <p14:creationId xmlns:p14="http://schemas.microsoft.com/office/powerpoint/2010/main" val="3163171089"/>
      </p:ext>
    </p:extLst>
  </p:cSld>
  <p:clrMapOvr>
    <a:masterClrMapping/>
  </p:clrMapOvr>
  <mc:AlternateContent xmlns:mc="http://schemas.openxmlformats.org/markup-compatibility/2006" xmlns:p14="http://schemas.microsoft.com/office/powerpoint/2010/main">
    <mc:Choice Requires="p14">
      <p:transition spd="slow" p14:dur="2000" advTm="46428"/>
    </mc:Choice>
    <mc:Fallback xmlns="">
      <p:transition spd="slow" advTm="4642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6" name="Picture 5">
            <a:extLst>
              <a:ext uri="{FF2B5EF4-FFF2-40B4-BE49-F238E27FC236}">
                <a16:creationId xmlns:a16="http://schemas.microsoft.com/office/drawing/2014/main" id="{D0041833-8A6C-E841-88F6-DBAF37E12DD2}"/>
              </a:ext>
            </a:extLst>
          </p:cNvPr>
          <p:cNvPicPr>
            <a:picLocks noChangeAspect="1"/>
          </p:cNvPicPr>
          <p:nvPr/>
        </p:nvPicPr>
        <p:blipFill>
          <a:blip r:embed="rId3"/>
          <a:stretch>
            <a:fillRect/>
          </a:stretch>
        </p:blipFill>
        <p:spPr>
          <a:xfrm>
            <a:off x="0" y="1380013"/>
            <a:ext cx="4235494" cy="4194050"/>
          </a:xfrm>
          <a:prstGeom prst="rect">
            <a:avLst/>
          </a:prstGeom>
        </p:spPr>
      </p:pic>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7" name="Picture 6">
            <a:extLst>
              <a:ext uri="{FF2B5EF4-FFF2-40B4-BE49-F238E27FC236}">
                <a16:creationId xmlns:a16="http://schemas.microsoft.com/office/drawing/2014/main" id="{5C9FB87E-396B-604D-88EA-5E40A119C5E0}"/>
              </a:ext>
            </a:extLst>
          </p:cNvPr>
          <p:cNvPicPr>
            <a:picLocks noChangeAspect="1"/>
          </p:cNvPicPr>
          <p:nvPr/>
        </p:nvPicPr>
        <p:blipFill>
          <a:blip r:embed="rId3"/>
          <a:stretch>
            <a:fillRect/>
          </a:stretch>
        </p:blipFill>
        <p:spPr>
          <a:xfrm>
            <a:off x="0" y="1380013"/>
            <a:ext cx="4235494" cy="4194050"/>
          </a:xfrm>
          <a:prstGeom prst="rect">
            <a:avLst/>
          </a:prstGeom>
        </p:spPr>
      </p:pic>
      <p:pic>
        <p:nvPicPr>
          <p:cNvPr id="8" name="Picture 7">
            <a:extLst>
              <a:ext uri="{FF2B5EF4-FFF2-40B4-BE49-F238E27FC236}">
                <a16:creationId xmlns:a16="http://schemas.microsoft.com/office/drawing/2014/main" id="{DE60C0F8-5059-8D45-8551-978BC4DDCE2C}"/>
              </a:ext>
            </a:extLst>
          </p:cNvPr>
          <p:cNvPicPr>
            <a:picLocks noChangeAspect="1"/>
          </p:cNvPicPr>
          <p:nvPr/>
        </p:nvPicPr>
        <p:blipFill rotWithShape="1">
          <a:blip r:embed="rId4"/>
          <a:srcRect l="5033"/>
          <a:stretch/>
        </p:blipFill>
        <p:spPr>
          <a:xfrm>
            <a:off x="4147310" y="1380013"/>
            <a:ext cx="4022345" cy="4194050"/>
          </a:xfrm>
          <a:prstGeom prst="rect">
            <a:avLst/>
          </a:prstGeom>
        </p:spPr>
      </p:pic>
    </p:spTree>
    <p:extLst>
      <p:ext uri="{BB962C8B-B14F-4D97-AF65-F5344CB8AC3E}">
        <p14:creationId xmlns:p14="http://schemas.microsoft.com/office/powerpoint/2010/main" val="1773461427"/>
      </p:ext>
    </p:extLst>
  </p:cSld>
  <p:clrMapOvr>
    <a:masterClrMapping/>
  </p:clrMapOvr>
  <mc:AlternateContent xmlns:mc="http://schemas.openxmlformats.org/markup-compatibility/2006" xmlns:p14="http://schemas.microsoft.com/office/powerpoint/2010/main">
    <mc:Choice Requires="p14">
      <p:transition spd="slow" p14:dur="2000" advTm="1625"/>
    </mc:Choice>
    <mc:Fallback xmlns="">
      <p:transition spd="slow" advTm="162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8" name="Picture 17">
            <a:extLst>
              <a:ext uri="{FF2B5EF4-FFF2-40B4-BE49-F238E27FC236}">
                <a16:creationId xmlns:a16="http://schemas.microsoft.com/office/drawing/2014/main" id="{762515D0-5FE7-3544-ADD3-646B32AC38FB}"/>
              </a:ext>
            </a:extLst>
          </p:cNvPr>
          <p:cNvPicPr>
            <a:picLocks noChangeAspect="1"/>
          </p:cNvPicPr>
          <p:nvPr/>
        </p:nvPicPr>
        <p:blipFill rotWithShape="1">
          <a:blip r:embed="rId3"/>
          <a:srcRect l="5033"/>
          <a:stretch/>
        </p:blipFill>
        <p:spPr>
          <a:xfrm>
            <a:off x="8103667" y="1380013"/>
            <a:ext cx="4022345" cy="4194050"/>
          </a:xfrm>
          <a:prstGeom prst="rect">
            <a:avLst/>
          </a:prstGeom>
        </p:spPr>
      </p:pic>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4"/>
          <a:stretch>
            <a:fillRect/>
          </a:stretch>
        </p:blipFill>
        <p:spPr>
          <a:xfrm>
            <a:off x="0" y="1380013"/>
            <a:ext cx="4235494" cy="4194050"/>
          </a:xfrm>
          <a:prstGeom prst="rect">
            <a:avLst/>
          </a:prstGeom>
        </p:spPr>
      </p:pic>
      <p:pic>
        <p:nvPicPr>
          <p:cNvPr id="20" name="Picture 19">
            <a:extLst>
              <a:ext uri="{FF2B5EF4-FFF2-40B4-BE49-F238E27FC236}">
                <a16:creationId xmlns:a16="http://schemas.microsoft.com/office/drawing/2014/main" id="{71B1B496-0D03-4149-A21D-53D95D6C8C0E}"/>
              </a:ext>
            </a:extLst>
          </p:cNvPr>
          <p:cNvPicPr>
            <a:picLocks noChangeAspect="1"/>
          </p:cNvPicPr>
          <p:nvPr/>
        </p:nvPicPr>
        <p:blipFill rotWithShape="1">
          <a:blip r:embed="rId5"/>
          <a:srcRect l="5033"/>
          <a:stretch/>
        </p:blipFill>
        <p:spPr>
          <a:xfrm>
            <a:off x="4147310" y="1380013"/>
            <a:ext cx="4022345" cy="4194050"/>
          </a:xfrm>
          <a:prstGeom prst="rect">
            <a:avLst/>
          </a:prstGeom>
        </p:spPr>
      </p:pic>
      <p:grpSp>
        <p:nvGrpSpPr>
          <p:cNvPr id="6" name="Group 5">
            <a:extLst>
              <a:ext uri="{FF2B5EF4-FFF2-40B4-BE49-F238E27FC236}">
                <a16:creationId xmlns:a16="http://schemas.microsoft.com/office/drawing/2014/main" id="{87013ECA-B7F7-474B-A93D-E6CD6BD004D3}"/>
              </a:ext>
            </a:extLst>
          </p:cNvPr>
          <p:cNvGrpSpPr/>
          <p:nvPr/>
        </p:nvGrpSpPr>
        <p:grpSpPr>
          <a:xfrm>
            <a:off x="766934" y="5632080"/>
            <a:ext cx="10658132" cy="1020794"/>
            <a:chOff x="376452" y="5210506"/>
            <a:chExt cx="10658132" cy="1020794"/>
          </a:xfrm>
        </p:grpSpPr>
        <p:pic>
          <p:nvPicPr>
            <p:cNvPr id="7" name="Picture 6">
              <a:extLst>
                <a:ext uri="{FF2B5EF4-FFF2-40B4-BE49-F238E27FC236}">
                  <a16:creationId xmlns:a16="http://schemas.microsoft.com/office/drawing/2014/main" id="{E7C239E4-71AA-3241-A00E-84AE135A9E0B}"/>
                </a:ext>
              </a:extLst>
            </p:cNvPr>
            <p:cNvPicPr>
              <a:picLocks noChangeAspect="1"/>
            </p:cNvPicPr>
            <p:nvPr/>
          </p:nvPicPr>
          <p:blipFill>
            <a:blip r:embed="rId6"/>
            <a:stretch>
              <a:fillRect/>
            </a:stretch>
          </p:blipFill>
          <p:spPr>
            <a:xfrm>
              <a:off x="3460496" y="5210506"/>
              <a:ext cx="1406000" cy="1020794"/>
            </a:xfrm>
            <a:prstGeom prst="rect">
              <a:avLst/>
            </a:prstGeom>
          </p:spPr>
        </p:pic>
        <p:pic>
          <p:nvPicPr>
            <p:cNvPr id="8" name="Picture 7">
              <a:extLst>
                <a:ext uri="{FF2B5EF4-FFF2-40B4-BE49-F238E27FC236}">
                  <a16:creationId xmlns:a16="http://schemas.microsoft.com/office/drawing/2014/main" id="{7E1D8E2F-83D9-6D49-98E1-EB568528516C}"/>
                </a:ext>
              </a:extLst>
            </p:cNvPr>
            <p:cNvPicPr>
              <a:picLocks noChangeAspect="1"/>
            </p:cNvPicPr>
            <p:nvPr/>
          </p:nvPicPr>
          <p:blipFill>
            <a:blip r:embed="rId7"/>
            <a:stretch>
              <a:fillRect/>
            </a:stretch>
          </p:blipFill>
          <p:spPr>
            <a:xfrm>
              <a:off x="9628584" y="5210506"/>
              <a:ext cx="1406000" cy="1020794"/>
            </a:xfrm>
            <a:prstGeom prst="rect">
              <a:avLst/>
            </a:prstGeom>
          </p:spPr>
        </p:pic>
        <p:pic>
          <p:nvPicPr>
            <p:cNvPr id="10" name="Picture 9">
              <a:extLst>
                <a:ext uri="{FF2B5EF4-FFF2-40B4-BE49-F238E27FC236}">
                  <a16:creationId xmlns:a16="http://schemas.microsoft.com/office/drawing/2014/main" id="{A3141E55-D5DD-D84B-BFCF-065CC81FD7B3}"/>
                </a:ext>
              </a:extLst>
            </p:cNvPr>
            <p:cNvPicPr>
              <a:picLocks noChangeAspect="1"/>
            </p:cNvPicPr>
            <p:nvPr/>
          </p:nvPicPr>
          <p:blipFill>
            <a:blip r:embed="rId8"/>
            <a:stretch>
              <a:fillRect/>
            </a:stretch>
          </p:blipFill>
          <p:spPr>
            <a:xfrm>
              <a:off x="8086562" y="5210506"/>
              <a:ext cx="1406000" cy="1020794"/>
            </a:xfrm>
            <a:prstGeom prst="rect">
              <a:avLst/>
            </a:prstGeom>
          </p:spPr>
        </p:pic>
        <p:pic>
          <p:nvPicPr>
            <p:cNvPr id="11" name="Picture 10">
              <a:extLst>
                <a:ext uri="{FF2B5EF4-FFF2-40B4-BE49-F238E27FC236}">
                  <a16:creationId xmlns:a16="http://schemas.microsoft.com/office/drawing/2014/main" id="{A28950D2-96B9-D941-881D-4FB68FB4E534}"/>
                </a:ext>
              </a:extLst>
            </p:cNvPr>
            <p:cNvPicPr>
              <a:picLocks noChangeAspect="1"/>
            </p:cNvPicPr>
            <p:nvPr/>
          </p:nvPicPr>
          <p:blipFill>
            <a:blip r:embed="rId9"/>
            <a:stretch>
              <a:fillRect/>
            </a:stretch>
          </p:blipFill>
          <p:spPr>
            <a:xfrm>
              <a:off x="1918474" y="5210506"/>
              <a:ext cx="1406000" cy="1020794"/>
            </a:xfrm>
            <a:prstGeom prst="rect">
              <a:avLst/>
            </a:prstGeom>
          </p:spPr>
        </p:pic>
        <p:pic>
          <p:nvPicPr>
            <p:cNvPr id="12" name="Picture 11">
              <a:extLst>
                <a:ext uri="{FF2B5EF4-FFF2-40B4-BE49-F238E27FC236}">
                  <a16:creationId xmlns:a16="http://schemas.microsoft.com/office/drawing/2014/main" id="{DA1830C9-0C6E-D04E-8B35-CED0BA47FA0C}"/>
                </a:ext>
              </a:extLst>
            </p:cNvPr>
            <p:cNvPicPr>
              <a:picLocks noChangeAspect="1"/>
            </p:cNvPicPr>
            <p:nvPr/>
          </p:nvPicPr>
          <p:blipFill>
            <a:blip r:embed="rId10"/>
            <a:stretch>
              <a:fillRect/>
            </a:stretch>
          </p:blipFill>
          <p:spPr>
            <a:xfrm>
              <a:off x="6544540" y="5210506"/>
              <a:ext cx="1406000" cy="1020794"/>
            </a:xfrm>
            <a:prstGeom prst="rect">
              <a:avLst/>
            </a:prstGeom>
          </p:spPr>
        </p:pic>
        <p:pic>
          <p:nvPicPr>
            <p:cNvPr id="13" name="Picture 12">
              <a:extLst>
                <a:ext uri="{FF2B5EF4-FFF2-40B4-BE49-F238E27FC236}">
                  <a16:creationId xmlns:a16="http://schemas.microsoft.com/office/drawing/2014/main" id="{095AD72B-922F-084E-B798-BE15AEC72EFA}"/>
                </a:ext>
              </a:extLst>
            </p:cNvPr>
            <p:cNvPicPr>
              <a:picLocks noChangeAspect="1"/>
            </p:cNvPicPr>
            <p:nvPr/>
          </p:nvPicPr>
          <p:blipFill>
            <a:blip r:embed="rId11"/>
            <a:stretch>
              <a:fillRect/>
            </a:stretch>
          </p:blipFill>
          <p:spPr>
            <a:xfrm>
              <a:off x="5002518" y="5210506"/>
              <a:ext cx="1406000" cy="1020794"/>
            </a:xfrm>
            <a:prstGeom prst="rect">
              <a:avLst/>
            </a:prstGeom>
          </p:spPr>
        </p:pic>
        <p:pic>
          <p:nvPicPr>
            <p:cNvPr id="14" name="Picture 13">
              <a:extLst>
                <a:ext uri="{FF2B5EF4-FFF2-40B4-BE49-F238E27FC236}">
                  <a16:creationId xmlns:a16="http://schemas.microsoft.com/office/drawing/2014/main" id="{411B8519-5937-9748-832B-70C48F100E7A}"/>
                </a:ext>
              </a:extLst>
            </p:cNvPr>
            <p:cNvPicPr>
              <a:picLocks noChangeAspect="1"/>
            </p:cNvPicPr>
            <p:nvPr/>
          </p:nvPicPr>
          <p:blipFill>
            <a:blip r:embed="rId12"/>
            <a:stretch>
              <a:fillRect/>
            </a:stretch>
          </p:blipFill>
          <p:spPr>
            <a:xfrm>
              <a:off x="376452" y="5210506"/>
              <a:ext cx="1406000" cy="1020794"/>
            </a:xfrm>
            <a:prstGeom prst="rect">
              <a:avLst/>
            </a:prstGeom>
          </p:spPr>
        </p:pic>
      </p:grpSp>
    </p:spTree>
    <p:extLst>
      <p:ext uri="{BB962C8B-B14F-4D97-AF65-F5344CB8AC3E}">
        <p14:creationId xmlns:p14="http://schemas.microsoft.com/office/powerpoint/2010/main" val="12411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187047047"/>
      </p:ext>
    </p:extLst>
  </p:cSld>
  <p:clrMapOvr>
    <a:masterClrMapping/>
  </p:clrMapOvr>
  <mc:AlternateContent xmlns:mc="http://schemas.openxmlformats.org/markup-compatibility/2006" xmlns:p14="http://schemas.microsoft.com/office/powerpoint/2010/main">
    <mc:Choice Requires="p14">
      <p:transition spd="slow" p14:dur="2000" advTm="9520"/>
    </mc:Choice>
    <mc:Fallback xmlns="">
      <p:transition spd="slow" advTm="952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5" name="Picture 4">
            <a:extLst>
              <a:ext uri="{FF2B5EF4-FFF2-40B4-BE49-F238E27FC236}">
                <a16:creationId xmlns:a16="http://schemas.microsoft.com/office/drawing/2014/main" id="{A434F38B-BDCA-4EB5-455D-FC9F86906E2E}"/>
              </a:ext>
            </a:extLst>
          </p:cNvPr>
          <p:cNvPicPr>
            <a:picLocks noChangeAspect="1"/>
          </p:cNvPicPr>
          <p:nvPr/>
        </p:nvPicPr>
        <p:blipFill>
          <a:blip r:embed="rId4"/>
          <a:stretch>
            <a:fillRect/>
          </a:stretch>
        </p:blipFill>
        <p:spPr>
          <a:xfrm>
            <a:off x="6497144" y="1302338"/>
            <a:ext cx="5088045" cy="4956283"/>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4AF84-7188-884C-A5D2-9756223D000D}"/>
              </a:ext>
            </a:extLst>
          </p:cNvPr>
          <p:cNvSpPr>
            <a:spLocks noGrp="1"/>
          </p:cNvSpPr>
          <p:nvPr>
            <p:ph type="title"/>
          </p:nvPr>
        </p:nvSpPr>
        <p:spPr>
          <a:xfrm>
            <a:off x="714563" y="258299"/>
            <a:ext cx="5035074" cy="4000598"/>
          </a:xfrm>
        </p:spPr>
        <p:txBody>
          <a:bodyPr vert="horz" lIns="91440" tIns="45720" rIns="91440" bIns="45720" rtlCol="0" anchor="b">
            <a:normAutofit/>
          </a:bodyPr>
          <a:lstStyle/>
          <a:p>
            <a:r>
              <a:rPr lang="en-US" kern="1200" dirty="0">
                <a:solidFill>
                  <a:schemeClr val="tx1"/>
                </a:solidFill>
                <a:latin typeface="+mj-lt"/>
                <a:ea typeface="+mj-ea"/>
                <a:cs typeface="+mj-cs"/>
              </a:rPr>
              <a:t>Pictorial Cues to Depth</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68B8B1AF-E43A-654C-805A-997291A2E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5882583" y="132082"/>
            <a:ext cx="5384985" cy="659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2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pic>
        <p:nvPicPr>
          <p:cNvPr id="5" name="Picture 4">
            <a:extLst>
              <a:ext uri="{FF2B5EF4-FFF2-40B4-BE49-F238E27FC236}">
                <a16:creationId xmlns:a16="http://schemas.microsoft.com/office/drawing/2014/main" id="{E0CC2875-4D77-F09F-940F-3FE80C2708CB}"/>
              </a:ext>
            </a:extLst>
          </p:cNvPr>
          <p:cNvPicPr>
            <a:picLocks noChangeAspect="1"/>
          </p:cNvPicPr>
          <p:nvPr/>
        </p:nvPicPr>
        <p:blipFill rotWithShape="1">
          <a:blip r:embed="rId5"/>
          <a:srcRect l="4980"/>
          <a:stretch/>
        </p:blipFill>
        <p:spPr>
          <a:xfrm>
            <a:off x="8182549" y="2034674"/>
            <a:ext cx="3999615" cy="4242776"/>
          </a:xfrm>
          <a:prstGeom prst="rect">
            <a:avLst/>
          </a:prstGeom>
        </p:spPr>
      </p:pic>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AB9DA3-6931-0A4E-BC72-B5D3C6FAAFED}"/>
              </a:ext>
            </a:extLst>
          </p:cNvPr>
          <p:cNvPicPr>
            <a:picLocks noChangeAspect="1"/>
          </p:cNvPicPr>
          <p:nvPr/>
        </p:nvPicPr>
        <p:blipFill>
          <a:blip r:embed="rId3"/>
          <a:stretch>
            <a:fillRect/>
          </a:stretch>
        </p:blipFill>
        <p:spPr>
          <a:xfrm>
            <a:off x="6096000" y="698460"/>
            <a:ext cx="5515044" cy="5461080"/>
          </a:xfrm>
          <a:prstGeom prst="rect">
            <a:avLst/>
          </a:prstGeom>
        </p:spPr>
      </p:pic>
      <p:pic>
        <p:nvPicPr>
          <p:cNvPr id="4" name="Picture 3">
            <a:extLst>
              <a:ext uri="{FF2B5EF4-FFF2-40B4-BE49-F238E27FC236}">
                <a16:creationId xmlns:a16="http://schemas.microsoft.com/office/drawing/2014/main" id="{13AF06A8-53C0-A64A-AC12-24B74CC4479A}"/>
              </a:ext>
            </a:extLst>
          </p:cNvPr>
          <p:cNvPicPr>
            <a:picLocks noChangeAspect="1"/>
          </p:cNvPicPr>
          <p:nvPr/>
        </p:nvPicPr>
        <p:blipFill>
          <a:blip r:embed="rId4"/>
          <a:stretch>
            <a:fillRect/>
          </a:stretch>
        </p:blipFill>
        <p:spPr>
          <a:xfrm>
            <a:off x="321297" y="698459"/>
            <a:ext cx="5515044" cy="5461081"/>
          </a:xfrm>
          <a:prstGeom prst="rect">
            <a:avLst/>
          </a:prstGeom>
        </p:spPr>
      </p:pic>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1CC2EC-40B2-0547-98B2-743AF1B54D4B}"/>
              </a:ext>
            </a:extLst>
          </p:cNvPr>
          <p:cNvPicPr>
            <a:picLocks noChangeAspect="1"/>
          </p:cNvPicPr>
          <p:nvPr/>
        </p:nvPicPr>
        <p:blipFill>
          <a:blip r:embed="rId3"/>
          <a:stretch>
            <a:fillRect/>
          </a:stretch>
        </p:blipFill>
        <p:spPr>
          <a:xfrm>
            <a:off x="6096000" y="699594"/>
            <a:ext cx="5513899" cy="5459947"/>
          </a:xfrm>
          <a:prstGeom prst="rect">
            <a:avLst/>
          </a:prstGeom>
        </p:spPr>
      </p:pic>
      <p:pic>
        <p:nvPicPr>
          <p:cNvPr id="6" name="Picture 5">
            <a:extLst>
              <a:ext uri="{FF2B5EF4-FFF2-40B4-BE49-F238E27FC236}">
                <a16:creationId xmlns:a16="http://schemas.microsoft.com/office/drawing/2014/main" id="{5DE2A7E5-C997-7D4C-8FCB-2878E4163E41}"/>
              </a:ext>
            </a:extLst>
          </p:cNvPr>
          <p:cNvPicPr>
            <a:picLocks noChangeAspect="1"/>
          </p:cNvPicPr>
          <p:nvPr/>
        </p:nvPicPr>
        <p:blipFill>
          <a:blip r:embed="rId4"/>
          <a:stretch>
            <a:fillRect/>
          </a:stretch>
        </p:blipFill>
        <p:spPr>
          <a:xfrm>
            <a:off x="326692" y="698459"/>
            <a:ext cx="5515045" cy="5461082"/>
          </a:xfrm>
          <a:prstGeom prst="rect">
            <a:avLst/>
          </a:prstGeom>
        </p:spPr>
      </p:pic>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90A24E1-2F4E-FF4D-B826-F0FA1A16BD04}"/>
              </a:ext>
            </a:extLst>
          </p:cNvPr>
          <p:cNvGrpSpPr/>
          <p:nvPr/>
        </p:nvGrpSpPr>
        <p:grpSpPr>
          <a:xfrm>
            <a:off x="326692" y="698459"/>
            <a:ext cx="5515045" cy="5461082"/>
            <a:chOff x="545886" y="1164081"/>
            <a:chExt cx="5515045" cy="5461082"/>
          </a:xfrm>
        </p:grpSpPr>
        <p:pic>
          <p:nvPicPr>
            <p:cNvPr id="13" name="Picture 12">
              <a:extLst>
                <a:ext uri="{FF2B5EF4-FFF2-40B4-BE49-F238E27FC236}">
                  <a16:creationId xmlns:a16="http://schemas.microsoft.com/office/drawing/2014/main" id="{7A482E05-F0EF-3347-99A7-D767E094259A}"/>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2914454" y="3082564"/>
              <a:ext cx="0" cy="1121790"/>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4261AD7B-2261-8944-9933-E1622BAF3416}"/>
              </a:ext>
            </a:extLst>
          </p:cNvPr>
          <p:cNvGrpSpPr/>
          <p:nvPr/>
        </p:nvGrpSpPr>
        <p:grpSpPr>
          <a:xfrm>
            <a:off x="6096000" y="699594"/>
            <a:ext cx="5513899" cy="5459947"/>
            <a:chOff x="6096000" y="1148283"/>
            <a:chExt cx="5513899" cy="5459947"/>
          </a:xfrm>
        </p:grpSpPr>
        <p:pic>
          <p:nvPicPr>
            <p:cNvPr id="9" name="Picture 8">
              <a:extLst>
                <a:ext uri="{FF2B5EF4-FFF2-40B4-BE49-F238E27FC236}">
                  <a16:creationId xmlns:a16="http://schemas.microsoft.com/office/drawing/2014/main" id="{36544AB3-5792-AE43-87F5-482FFFFE02FB}"/>
                </a:ext>
              </a:extLst>
            </p:cNvPr>
            <p:cNvPicPr>
              <a:picLocks noChangeAspect="1"/>
            </p:cNvPicPr>
            <p:nvPr/>
          </p:nvPicPr>
          <p:blipFill>
            <a:blip r:embed="rId4"/>
            <a:stretch>
              <a:fillRect/>
            </a:stretch>
          </p:blipFill>
          <p:spPr>
            <a:xfrm>
              <a:off x="6096000" y="1148283"/>
              <a:ext cx="5513899" cy="5459947"/>
            </a:xfrm>
            <a:prstGeom prst="rect">
              <a:avLst/>
            </a:prstGeom>
          </p:spPr>
        </p:pic>
        <p:cxnSp>
          <p:nvCxnSpPr>
            <p:cNvPr id="6" name="Straight Arrow Connector 5">
              <a:extLst>
                <a:ext uri="{FF2B5EF4-FFF2-40B4-BE49-F238E27FC236}">
                  <a16:creationId xmlns:a16="http://schemas.microsoft.com/office/drawing/2014/main" id="{785ABE94-F352-D93D-B3AD-5A6CAC0031A5}"/>
                </a:ext>
              </a:extLst>
            </p:cNvPr>
            <p:cNvCxnSpPr>
              <a:cxnSpLocks/>
            </p:cNvCxnSpPr>
            <p:nvPr/>
          </p:nvCxnSpPr>
          <p:spPr>
            <a:xfrm>
              <a:off x="8459160" y="3593184"/>
              <a:ext cx="0" cy="648878"/>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pic>
        <p:nvPicPr>
          <p:cNvPr id="7170" name="Picture 2">
            <a:extLst>
              <a:ext uri="{FF2B5EF4-FFF2-40B4-BE49-F238E27FC236}">
                <a16:creationId xmlns:a16="http://schemas.microsoft.com/office/drawing/2014/main" id="{4D104645-9CCF-75F3-F1AE-FF9349241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596" y="1164083"/>
            <a:ext cx="5673363" cy="560473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F072B0A-94FE-FC4B-AEA7-B6E6E9FD9FB0}"/>
              </a:ext>
            </a:extLst>
          </p:cNvPr>
          <p:cNvGrpSpPr/>
          <p:nvPr/>
        </p:nvGrpSpPr>
        <p:grpSpPr>
          <a:xfrm>
            <a:off x="72428" y="935598"/>
            <a:ext cx="3076919" cy="2941814"/>
            <a:chOff x="545886" y="1164081"/>
            <a:chExt cx="5515045" cy="5461082"/>
          </a:xfrm>
        </p:grpSpPr>
        <p:pic>
          <p:nvPicPr>
            <p:cNvPr id="16" name="Picture 15">
              <a:extLst>
                <a:ext uri="{FF2B5EF4-FFF2-40B4-BE49-F238E27FC236}">
                  <a16:creationId xmlns:a16="http://schemas.microsoft.com/office/drawing/2014/main" id="{C794F9D5-CAE4-E24D-A866-779DF47BFD51}"/>
                </a:ext>
              </a:extLst>
            </p:cNvPr>
            <p:cNvPicPr>
              <a:picLocks noChangeAspect="1"/>
            </p:cNvPicPr>
            <p:nvPr/>
          </p:nvPicPr>
          <p:blipFill>
            <a:blip r:embed="rId4"/>
            <a:stretch>
              <a:fillRect/>
            </a:stretch>
          </p:blipFill>
          <p:spPr>
            <a:xfrm>
              <a:off x="545886" y="1164081"/>
              <a:ext cx="5515045" cy="5461082"/>
            </a:xfrm>
            <a:prstGeom prst="rect">
              <a:avLst/>
            </a:prstGeom>
          </p:spPr>
        </p:pic>
        <p:cxnSp>
          <p:nvCxnSpPr>
            <p:cNvPr id="17" name="Straight Arrow Connector 16">
              <a:extLst>
                <a:ext uri="{FF2B5EF4-FFF2-40B4-BE49-F238E27FC236}">
                  <a16:creationId xmlns:a16="http://schemas.microsoft.com/office/drawing/2014/main" id="{86F616CE-81FA-FB4E-B92E-FFBA9F5705F1}"/>
                </a:ext>
              </a:extLst>
            </p:cNvPr>
            <p:cNvCxnSpPr>
              <a:cxnSpLocks/>
            </p:cNvCxnSpPr>
            <p:nvPr/>
          </p:nvCxnSpPr>
          <p:spPr>
            <a:xfrm>
              <a:off x="2914454" y="3082564"/>
              <a:ext cx="0" cy="1121790"/>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C8B0EAA4-474E-FA4D-8AF6-B07C98FFB6D0}"/>
              </a:ext>
            </a:extLst>
          </p:cNvPr>
          <p:cNvGrpSpPr/>
          <p:nvPr/>
        </p:nvGrpSpPr>
        <p:grpSpPr>
          <a:xfrm>
            <a:off x="72428" y="3928302"/>
            <a:ext cx="3076280" cy="2941203"/>
            <a:chOff x="6096000" y="1148283"/>
            <a:chExt cx="5513899" cy="5459947"/>
          </a:xfrm>
        </p:grpSpPr>
        <p:pic>
          <p:nvPicPr>
            <p:cNvPr id="19" name="Picture 18">
              <a:extLst>
                <a:ext uri="{FF2B5EF4-FFF2-40B4-BE49-F238E27FC236}">
                  <a16:creationId xmlns:a16="http://schemas.microsoft.com/office/drawing/2014/main" id="{C47E07D5-D5BC-DE47-BC56-36B3A49BCFB5}"/>
                </a:ext>
              </a:extLst>
            </p:cNvPr>
            <p:cNvPicPr>
              <a:picLocks noChangeAspect="1"/>
            </p:cNvPicPr>
            <p:nvPr/>
          </p:nvPicPr>
          <p:blipFill>
            <a:blip r:embed="rId5"/>
            <a:stretch>
              <a:fillRect/>
            </a:stretch>
          </p:blipFill>
          <p:spPr>
            <a:xfrm>
              <a:off x="6096000" y="1148283"/>
              <a:ext cx="5513899" cy="5459947"/>
            </a:xfrm>
            <a:prstGeom prst="rect">
              <a:avLst/>
            </a:prstGeom>
          </p:spPr>
        </p:pic>
        <p:cxnSp>
          <p:nvCxnSpPr>
            <p:cNvPr id="20" name="Straight Arrow Connector 19">
              <a:extLst>
                <a:ext uri="{FF2B5EF4-FFF2-40B4-BE49-F238E27FC236}">
                  <a16:creationId xmlns:a16="http://schemas.microsoft.com/office/drawing/2014/main" id="{4CF688CA-1540-1444-AC85-116BF748B943}"/>
                </a:ext>
              </a:extLst>
            </p:cNvPr>
            <p:cNvCxnSpPr>
              <a:cxnSpLocks/>
            </p:cNvCxnSpPr>
            <p:nvPr/>
          </p:nvCxnSpPr>
          <p:spPr>
            <a:xfrm>
              <a:off x="8459160" y="3593184"/>
              <a:ext cx="0" cy="648878"/>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390867" y="2151071"/>
            <a:ext cx="8225081" cy="474142"/>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390867" y="2676103"/>
            <a:ext cx="8225081" cy="274400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65BD0EB-433E-424F-86AA-CB886C9B7D6C}"/>
              </a:ext>
            </a:extLst>
          </p:cNvPr>
          <p:cNvSpPr txBox="1"/>
          <p:nvPr/>
        </p:nvSpPr>
        <p:spPr>
          <a:xfrm rot="16200000">
            <a:off x="3051633" y="3759024"/>
            <a:ext cx="3747227" cy="338554"/>
          </a:xfrm>
          <a:prstGeom prst="rect">
            <a:avLst/>
          </a:prstGeom>
          <a:solidFill>
            <a:schemeClr val="bg1"/>
          </a:solidFill>
        </p:spPr>
        <p:txBody>
          <a:bodyPr wrap="square" rtlCol="0">
            <a:spAutoFit/>
          </a:bodyPr>
          <a:lstStyle/>
          <a:p>
            <a:r>
              <a:rPr lang="en-US" sz="1600" dirty="0"/>
              <a:t>Z-Scored Linear Model Residuals @ 250 ms</a:t>
            </a:r>
          </a:p>
        </p:txBody>
      </p:sp>
      <p:sp>
        <p:nvSpPr>
          <p:cNvPr id="24" name="TextBox 23">
            <a:extLst>
              <a:ext uri="{FF2B5EF4-FFF2-40B4-BE49-F238E27FC236}">
                <a16:creationId xmlns:a16="http://schemas.microsoft.com/office/drawing/2014/main" id="{DC5F33B6-115B-0640-9260-BDC44A841BB2}"/>
              </a:ext>
            </a:extLst>
          </p:cNvPr>
          <p:cNvSpPr txBox="1"/>
          <p:nvPr/>
        </p:nvSpPr>
        <p:spPr>
          <a:xfrm>
            <a:off x="6096000" y="6487903"/>
            <a:ext cx="3747227" cy="338554"/>
          </a:xfrm>
          <a:prstGeom prst="rect">
            <a:avLst/>
          </a:prstGeom>
          <a:solidFill>
            <a:schemeClr val="bg1"/>
          </a:solidFill>
        </p:spPr>
        <p:txBody>
          <a:bodyPr wrap="square" rtlCol="0">
            <a:spAutoFit/>
          </a:bodyPr>
          <a:lstStyle/>
          <a:p>
            <a:r>
              <a:rPr lang="en-US" sz="1600" dirty="0"/>
              <a:t>Z-Scored Linear Model Residuals @ 125 ms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012730" y="1135734"/>
            <a:ext cx="3747227" cy="338554"/>
          </a:xfrm>
          <a:prstGeom prst="rect">
            <a:avLst/>
          </a:prstGeom>
          <a:solidFill>
            <a:schemeClr val="bg1"/>
          </a:solidFill>
        </p:spPr>
        <p:txBody>
          <a:bodyPr wrap="square" rtlCol="0">
            <a:spAutoFit/>
          </a:bodyPr>
          <a:lstStyle/>
          <a:p>
            <a:endParaRPr lang="en-US" sz="1600" dirty="0"/>
          </a:p>
        </p:txBody>
      </p: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6148300"/>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spTree>
    <p:extLst>
      <p:ext uri="{BB962C8B-B14F-4D97-AF65-F5344CB8AC3E}">
        <p14:creationId xmlns:p14="http://schemas.microsoft.com/office/powerpoint/2010/main" val="1975240737"/>
      </p:ext>
    </p:extLst>
  </p:cSld>
  <p:clrMapOvr>
    <a:masterClrMapping/>
  </p:clrMapOvr>
  <mc:AlternateContent xmlns:mc="http://schemas.openxmlformats.org/markup-compatibility/2006" xmlns:p14="http://schemas.microsoft.com/office/powerpoint/2010/main">
    <mc:Choice Requires="p14">
      <p:transition spd="slow" p14:dur="2000" advTm="7089"/>
    </mc:Choice>
    <mc:Fallback xmlns="">
      <p:transition spd="slow" advTm="7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184518C-287D-7399-39AA-B7EF3FF3A1D6}"/>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pic>
        <p:nvPicPr>
          <p:cNvPr id="11266" name="Picture 2">
            <a:extLst>
              <a:ext uri="{FF2B5EF4-FFF2-40B4-BE49-F238E27FC236}">
                <a16:creationId xmlns:a16="http://schemas.microsoft.com/office/drawing/2014/main" id="{BBE0CA6A-5341-75A2-71EB-528329330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76" y="1301459"/>
            <a:ext cx="11187046" cy="545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9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BCD6CA-4428-5049-9BE8-92867B9B107D}"/>
              </a:ext>
            </a:extLst>
          </p:cNvPr>
          <p:cNvPicPr>
            <a:picLocks noChangeAspect="1"/>
          </p:cNvPicPr>
          <p:nvPr/>
        </p:nvPicPr>
        <p:blipFill>
          <a:blip r:embed="rId3"/>
          <a:stretch>
            <a:fillRect/>
          </a:stretch>
        </p:blipFill>
        <p:spPr>
          <a:xfrm>
            <a:off x="84169" y="1945377"/>
            <a:ext cx="4215198" cy="4215198"/>
          </a:xfrm>
          <a:prstGeom prst="rect">
            <a:avLst/>
          </a:prstGeom>
        </p:spPr>
      </p:pic>
      <p:sp>
        <p:nvSpPr>
          <p:cNvPr id="6" name="Title 1">
            <a:extLst>
              <a:ext uri="{FF2B5EF4-FFF2-40B4-BE49-F238E27FC236}">
                <a16:creationId xmlns:a16="http://schemas.microsoft.com/office/drawing/2014/main" id="{00A27742-2FCB-0845-907A-61BA4A104F1B}"/>
              </a:ext>
            </a:extLst>
          </p:cNvPr>
          <p:cNvSpPr>
            <a:spLocks noGrp="1"/>
          </p:cNvSpPr>
          <p:nvPr>
            <p:ph type="title"/>
          </p:nvPr>
        </p:nvSpPr>
        <p:spPr>
          <a:xfrm>
            <a:off x="84168" y="218092"/>
            <a:ext cx="12107831" cy="817979"/>
          </a:xfrm>
        </p:spPr>
        <p:txBody>
          <a:bodyPr>
            <a:noAutofit/>
          </a:bodyPr>
          <a:lstStyle/>
          <a:p>
            <a:r>
              <a:rPr lang="en-US" sz="4200" dirty="0"/>
              <a:t>Do independent verbal judgments predict discrimination accuracy?</a:t>
            </a:r>
          </a:p>
        </p:txBody>
      </p:sp>
    </p:spTree>
    <p:extLst>
      <p:ext uri="{BB962C8B-B14F-4D97-AF65-F5344CB8AC3E}">
        <p14:creationId xmlns:p14="http://schemas.microsoft.com/office/powerpoint/2010/main" val="237803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F3B4B7-FEF1-3D44-A479-22D9B6D4CD36}"/>
              </a:ext>
            </a:extLst>
          </p:cNvPr>
          <p:cNvPicPr>
            <a:picLocks noChangeAspect="1"/>
          </p:cNvPicPr>
          <p:nvPr/>
        </p:nvPicPr>
        <p:blipFill rotWithShape="1">
          <a:blip r:embed="rId3"/>
          <a:srcRect l="3981"/>
          <a:stretch/>
        </p:blipFill>
        <p:spPr>
          <a:xfrm>
            <a:off x="4308930" y="1935950"/>
            <a:ext cx="3923070" cy="4215198"/>
          </a:xfrm>
          <a:prstGeom prst="rect">
            <a:avLst/>
          </a:prstGeom>
        </p:spPr>
      </p:pic>
      <p:pic>
        <p:nvPicPr>
          <p:cNvPr id="8" name="Picture 7">
            <a:extLst>
              <a:ext uri="{FF2B5EF4-FFF2-40B4-BE49-F238E27FC236}">
                <a16:creationId xmlns:a16="http://schemas.microsoft.com/office/drawing/2014/main" id="{5CBCD6CA-4428-5049-9BE8-92867B9B107D}"/>
              </a:ext>
            </a:extLst>
          </p:cNvPr>
          <p:cNvPicPr>
            <a:picLocks noChangeAspect="1"/>
          </p:cNvPicPr>
          <p:nvPr/>
        </p:nvPicPr>
        <p:blipFill>
          <a:blip r:embed="rId4"/>
          <a:stretch>
            <a:fillRect/>
          </a:stretch>
        </p:blipFill>
        <p:spPr>
          <a:xfrm>
            <a:off x="84169" y="1945377"/>
            <a:ext cx="4215198" cy="4215198"/>
          </a:xfrm>
          <a:prstGeom prst="rect">
            <a:avLst/>
          </a:prstGeom>
        </p:spPr>
      </p:pic>
      <p:sp>
        <p:nvSpPr>
          <p:cNvPr id="7" name="Title 1">
            <a:extLst>
              <a:ext uri="{FF2B5EF4-FFF2-40B4-BE49-F238E27FC236}">
                <a16:creationId xmlns:a16="http://schemas.microsoft.com/office/drawing/2014/main" id="{0905C347-0B09-BC4C-A434-3A7A0712852B}"/>
              </a:ext>
            </a:extLst>
          </p:cNvPr>
          <p:cNvSpPr txBox="1">
            <a:spLocks/>
          </p:cNvSpPr>
          <p:nvPr/>
        </p:nvSpPr>
        <p:spPr>
          <a:xfrm>
            <a:off x="84168" y="218092"/>
            <a:ext cx="12107831" cy="8179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a:t>Do independent verbal judgments predict discrimination accuracy?</a:t>
            </a:r>
            <a:endParaRPr lang="en-US" sz="4200" dirty="0"/>
          </a:p>
        </p:txBody>
      </p:sp>
    </p:spTree>
    <p:extLst>
      <p:ext uri="{BB962C8B-B14F-4D97-AF65-F5344CB8AC3E}">
        <p14:creationId xmlns:p14="http://schemas.microsoft.com/office/powerpoint/2010/main" val="306197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8" y="218092"/>
            <a:ext cx="12107831" cy="817979"/>
          </a:xfrm>
        </p:spPr>
        <p:txBody>
          <a:bodyPr>
            <a:noAutofit/>
          </a:bodyPr>
          <a:lstStyle/>
          <a:p>
            <a:r>
              <a:rPr lang="en-US" sz="4200" dirty="0"/>
              <a:t>Do independent verbal judgments predict discrimination accuracy?</a:t>
            </a:r>
          </a:p>
        </p:txBody>
      </p:sp>
      <p:sp>
        <p:nvSpPr>
          <p:cNvPr id="4" name="Right Bracket 3">
            <a:extLst>
              <a:ext uri="{FF2B5EF4-FFF2-40B4-BE49-F238E27FC236}">
                <a16:creationId xmlns:a16="http://schemas.microsoft.com/office/drawing/2014/main" id="{E4B276A9-DBE0-BD49-1D18-F4060802BFBD}"/>
              </a:ext>
            </a:extLst>
          </p:cNvPr>
          <p:cNvSpPr/>
          <p:nvPr/>
        </p:nvSpPr>
        <p:spPr>
          <a:xfrm rot="5400000" flipH="1">
            <a:off x="6050982" y="-2295511"/>
            <a:ext cx="213815" cy="793224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69C4E2-BCA6-5444-A6FC-5FFD18645FF9}"/>
                  </a:ext>
                </a:extLst>
              </p:cNvPr>
              <p:cNvSpPr txBox="1"/>
              <p:nvPr/>
            </p:nvSpPr>
            <p:spPr>
              <a:xfrm>
                <a:off x="5976682" y="125734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5769C4E2-BCA6-5444-A6FC-5FFD18645FF9}"/>
                  </a:ext>
                </a:extLst>
              </p:cNvPr>
              <p:cNvSpPr txBox="1">
                <a:spLocks noRot="1" noChangeAspect="1" noMove="1" noResize="1" noEditPoints="1" noAdjustHandles="1" noChangeArrowheads="1" noChangeShapeType="1" noTextEdit="1"/>
              </p:cNvSpPr>
              <p:nvPr/>
            </p:nvSpPr>
            <p:spPr>
              <a:xfrm>
                <a:off x="5976682" y="1257344"/>
                <a:ext cx="362413" cy="276999"/>
              </a:xfrm>
              <a:prstGeom prst="rect">
                <a:avLst/>
              </a:prstGeom>
              <a:blipFill>
                <a:blip r:embed="rId3"/>
                <a:stretch>
                  <a:fillRect l="-10000" r="-1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A12977F-E9BD-4646-B1E1-76217CC919A6}"/>
              </a:ext>
            </a:extLst>
          </p:cNvPr>
          <p:cNvPicPr>
            <a:picLocks noChangeAspect="1"/>
          </p:cNvPicPr>
          <p:nvPr/>
        </p:nvPicPr>
        <p:blipFill rotWithShape="1">
          <a:blip r:embed="rId4"/>
          <a:srcRect l="3981"/>
          <a:stretch/>
        </p:blipFill>
        <p:spPr>
          <a:xfrm>
            <a:off x="8232000" y="1935950"/>
            <a:ext cx="3923072" cy="4215198"/>
          </a:xfrm>
          <a:prstGeom prst="rect">
            <a:avLst/>
          </a:prstGeom>
        </p:spPr>
      </p:pic>
      <p:pic>
        <p:nvPicPr>
          <p:cNvPr id="9" name="Picture 8">
            <a:extLst>
              <a:ext uri="{FF2B5EF4-FFF2-40B4-BE49-F238E27FC236}">
                <a16:creationId xmlns:a16="http://schemas.microsoft.com/office/drawing/2014/main" id="{F4F2D1F4-9F71-344C-AF3E-DF51578396F0}"/>
              </a:ext>
            </a:extLst>
          </p:cNvPr>
          <p:cNvPicPr>
            <a:picLocks noChangeAspect="1"/>
          </p:cNvPicPr>
          <p:nvPr/>
        </p:nvPicPr>
        <p:blipFill rotWithShape="1">
          <a:blip r:embed="rId5"/>
          <a:srcRect l="3981"/>
          <a:stretch/>
        </p:blipFill>
        <p:spPr>
          <a:xfrm>
            <a:off x="4308930" y="1935950"/>
            <a:ext cx="3923070" cy="4215198"/>
          </a:xfrm>
          <a:prstGeom prst="rect">
            <a:avLst/>
          </a:prstGeom>
        </p:spPr>
      </p:pic>
      <p:pic>
        <p:nvPicPr>
          <p:cNvPr id="10" name="Picture 9">
            <a:extLst>
              <a:ext uri="{FF2B5EF4-FFF2-40B4-BE49-F238E27FC236}">
                <a16:creationId xmlns:a16="http://schemas.microsoft.com/office/drawing/2014/main" id="{08FD0640-AF13-AE42-A123-713B13AE3CC5}"/>
              </a:ext>
            </a:extLst>
          </p:cNvPr>
          <p:cNvPicPr>
            <a:picLocks noChangeAspect="1"/>
          </p:cNvPicPr>
          <p:nvPr/>
        </p:nvPicPr>
        <p:blipFill>
          <a:blip r:embed="rId6"/>
          <a:stretch>
            <a:fillRect/>
          </a:stretch>
        </p:blipFill>
        <p:spPr>
          <a:xfrm>
            <a:off x="84169" y="1945377"/>
            <a:ext cx="4215198" cy="4215198"/>
          </a:xfrm>
          <a:prstGeom prst="rect">
            <a:avLst/>
          </a:prstGeom>
        </p:spPr>
      </p:pic>
    </p:spTree>
    <p:extLst>
      <p:ext uri="{BB962C8B-B14F-4D97-AF65-F5344CB8AC3E}">
        <p14:creationId xmlns:p14="http://schemas.microsoft.com/office/powerpoint/2010/main" val="150811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4108821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8552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38202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b="1" dirty="0"/>
              <a:t>Does individual behavior for unique images generalize across tasks? </a:t>
            </a:r>
            <a:endParaRPr lang="en-US" sz="2000" b="1" dirty="0"/>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51344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16" name="Group 15">
            <a:extLst>
              <a:ext uri="{FF2B5EF4-FFF2-40B4-BE49-F238E27FC236}">
                <a16:creationId xmlns:a16="http://schemas.microsoft.com/office/drawing/2014/main" id="{B9FC2922-E1AA-AB4C-B5DD-492BEC9B348B}"/>
              </a:ext>
            </a:extLst>
          </p:cNvPr>
          <p:cNvGrpSpPr/>
          <p:nvPr/>
        </p:nvGrpSpPr>
        <p:grpSpPr>
          <a:xfrm>
            <a:off x="156341" y="945482"/>
            <a:ext cx="2719266" cy="4967035"/>
            <a:chOff x="3059796" y="1036330"/>
            <a:chExt cx="2719266" cy="4967035"/>
          </a:xfrm>
        </p:grpSpPr>
        <p:sp>
          <p:nvSpPr>
            <p:cNvPr id="17" name="Rounded Rectangle 16">
              <a:extLst>
                <a:ext uri="{FF2B5EF4-FFF2-40B4-BE49-F238E27FC236}">
                  <a16:creationId xmlns:a16="http://schemas.microsoft.com/office/drawing/2014/main" id="{81F53BB7-A9CE-8443-9BB8-A6588EDD8AAF}"/>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0E0BDFB5-43B1-4E4E-9DEF-C7A4F8827C41}"/>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74C92A8-4A15-0843-81A9-E9B1F7719046}"/>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20" name="TextBox 19">
              <a:extLst>
                <a:ext uri="{FF2B5EF4-FFF2-40B4-BE49-F238E27FC236}">
                  <a16:creationId xmlns:a16="http://schemas.microsoft.com/office/drawing/2014/main" id="{A0762D77-2C1B-474E-AD0F-27C7B01036D1}"/>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21" name="Rounded Rectangle 20">
              <a:extLst>
                <a:ext uri="{FF2B5EF4-FFF2-40B4-BE49-F238E27FC236}">
                  <a16:creationId xmlns:a16="http://schemas.microsoft.com/office/drawing/2014/main" id="{9B2E0712-CEC9-5645-B362-A15CDE36E9E1}"/>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1862348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grpSp>
        <p:nvGrpSpPr>
          <p:cNvPr id="2" name="Group 1">
            <a:extLst>
              <a:ext uri="{FF2B5EF4-FFF2-40B4-BE49-F238E27FC236}">
                <a16:creationId xmlns:a16="http://schemas.microsoft.com/office/drawing/2014/main" id="{90A338EA-B9D3-0240-6C59-DDFAE468B3D9}"/>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040368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 name="Rectangle 1">
            <a:extLst>
              <a:ext uri="{FF2B5EF4-FFF2-40B4-BE49-F238E27FC236}">
                <a16:creationId xmlns:a16="http://schemas.microsoft.com/office/drawing/2014/main" id="{7851C04F-FE68-6B4D-8B90-FE5A70B6455A}"/>
              </a:ext>
            </a:extLst>
          </p:cNvPr>
          <p:cNvSpPr/>
          <p:nvPr/>
        </p:nvSpPr>
        <p:spPr>
          <a:xfrm>
            <a:off x="7173474" y="950392"/>
            <a:ext cx="3327986" cy="43709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970008-CF4D-034F-A287-213224B4142B}"/>
              </a:ext>
            </a:extLst>
          </p:cNvPr>
          <p:cNvSpPr/>
          <p:nvPr/>
        </p:nvSpPr>
        <p:spPr>
          <a:xfrm>
            <a:off x="5998464" y="2076832"/>
            <a:ext cx="1180245" cy="33247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Brace 26">
            <a:extLst>
              <a:ext uri="{FF2B5EF4-FFF2-40B4-BE49-F238E27FC236}">
                <a16:creationId xmlns:a16="http://schemas.microsoft.com/office/drawing/2014/main" id="{081EA66F-0BA2-D743-9C88-16182B6B9D79}"/>
              </a:ext>
            </a:extLst>
          </p:cNvPr>
          <p:cNvSpPr/>
          <p:nvPr/>
        </p:nvSpPr>
        <p:spPr>
          <a:xfrm>
            <a:off x="2285764" y="3940819"/>
            <a:ext cx="284301" cy="1032963"/>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7DF53F8-CC3C-BA4F-AA7C-761420922984}"/>
              </a:ext>
            </a:extLst>
          </p:cNvPr>
          <p:cNvSpPr txBox="1"/>
          <p:nvPr/>
        </p:nvSpPr>
        <p:spPr>
          <a:xfrm>
            <a:off x="2552791" y="4134134"/>
            <a:ext cx="1407394" cy="646331"/>
          </a:xfrm>
          <a:prstGeom prst="rect">
            <a:avLst/>
          </a:prstGeom>
          <a:noFill/>
        </p:spPr>
        <p:txBody>
          <a:bodyPr wrap="square" rtlCol="0">
            <a:spAutoFit/>
          </a:bodyPr>
          <a:lstStyle/>
          <a:p>
            <a:r>
              <a:rPr lang="en-US" sz="1200" b="1" dirty="0">
                <a:solidFill>
                  <a:srgbClr val="8AC43B"/>
                </a:solidFill>
              </a:rPr>
              <a:t>Within task </a:t>
            </a:r>
            <a:r>
              <a:rPr lang="en-US" sz="1200" dirty="0"/>
              <a:t>accuracy is highly reliable</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 name="Group 2">
            <a:extLst>
              <a:ext uri="{FF2B5EF4-FFF2-40B4-BE49-F238E27FC236}">
                <a16:creationId xmlns:a16="http://schemas.microsoft.com/office/drawing/2014/main" id="{856EC7B2-073D-919E-B499-94E1FDAFCC0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D68447A6-FB32-E6A6-F94E-B1821EE9213B}"/>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83D93830-0486-C3E3-41D9-7BEB29D2D2EC}"/>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533F0E2-E57D-1E46-2327-807024468CCD}"/>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B4DC00C8-6782-9392-093F-A30466187913}"/>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1" name="Rounded Rectangle 10">
              <a:extLst>
                <a:ext uri="{FF2B5EF4-FFF2-40B4-BE49-F238E27FC236}">
                  <a16:creationId xmlns:a16="http://schemas.microsoft.com/office/drawing/2014/main" id="{7849F34E-3443-5CB8-B161-A0E5FF1028E2}"/>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136666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e 30">
            <a:extLst>
              <a:ext uri="{FF2B5EF4-FFF2-40B4-BE49-F238E27FC236}">
                <a16:creationId xmlns:a16="http://schemas.microsoft.com/office/drawing/2014/main" id="{E674B70C-1719-5D42-BC4C-3199A25BD15E}"/>
              </a:ext>
            </a:extLst>
          </p:cNvPr>
          <p:cNvSpPr/>
          <p:nvPr/>
        </p:nvSpPr>
        <p:spPr>
          <a:xfrm>
            <a:off x="2293970" y="1828800"/>
            <a:ext cx="213703" cy="99649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813B1A75-1144-B64B-AE89-D8ABECF4DF33}"/>
              </a:ext>
            </a:extLst>
          </p:cNvPr>
          <p:cNvSpPr txBox="1"/>
          <p:nvPr/>
        </p:nvSpPr>
        <p:spPr>
          <a:xfrm>
            <a:off x="2509942" y="2004505"/>
            <a:ext cx="1407394" cy="646331"/>
          </a:xfrm>
          <a:prstGeom prst="rect">
            <a:avLst/>
          </a:prstGeom>
          <a:noFill/>
        </p:spPr>
        <p:txBody>
          <a:bodyPr wrap="square" rtlCol="0">
            <a:spAutoFit/>
          </a:bodyPr>
          <a:lstStyle/>
          <a:p>
            <a:r>
              <a:rPr lang="en-US" sz="1200" b="1" dirty="0">
                <a:solidFill>
                  <a:srgbClr val="05B4F8"/>
                </a:solidFill>
              </a:rPr>
              <a:t>Within task </a:t>
            </a:r>
            <a:r>
              <a:rPr lang="en-US" sz="1200" dirty="0"/>
              <a:t>accuracy is highly reliable</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38351D49-C8B7-F97A-BC0B-227F857DB44D}"/>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86607DFD-43E3-7922-E0B6-37C59F175FB1}"/>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B20CAD10-3F56-DCC7-B482-80C4CBA028D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9FC1D6D-9CC8-E8CB-3671-204CB188452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4F202F50-46B2-ADF2-871D-839E5BCF23BB}"/>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03332D15-FDFB-3094-799C-8ACD67B29357}"/>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1026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864524"/>
            <a:ext cx="1109472" cy="118216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8457B7E-BF68-8341-A0FF-5F53070A1F9F}"/>
              </a:ext>
            </a:extLst>
          </p:cNvPr>
          <p:cNvSpPr txBox="1"/>
          <p:nvPr/>
        </p:nvSpPr>
        <p:spPr>
          <a:xfrm>
            <a:off x="6187375" y="3242908"/>
            <a:ext cx="4164489" cy="338554"/>
          </a:xfrm>
          <a:prstGeom prst="rect">
            <a:avLst/>
          </a:prstGeom>
          <a:solidFill>
            <a:srgbClr val="FFFF00"/>
          </a:solidFill>
          <a:ln>
            <a:solidFill>
              <a:schemeClr val="tx1"/>
            </a:solidFill>
          </a:ln>
        </p:spPr>
        <p:txBody>
          <a:bodyPr wrap="square" rtlCol="0">
            <a:spAutoFit/>
          </a:bodyPr>
          <a:lstStyle/>
          <a:p>
            <a:pPr algn="ctr"/>
            <a:r>
              <a:rPr lang="en-US" sz="1600" i="1" dirty="0"/>
              <a:t>Task can be decoded using accuracy correlations</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FC72CCF9-E63B-ED95-16BF-77BABB4931C8}"/>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A61AD710-BDB7-E643-99E2-B4EB3B9E3611}"/>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E1A214C1-E1C7-264C-95A5-7AE575C560A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BE309C4-F040-1AC2-87EB-137F1CD18BE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119C2D8F-47CE-EB34-40D2-2DF4E404B9A1}"/>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2267286D-EE8C-EB03-D6C4-D7FC5DA10F1E}"/>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314152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2048551"/>
            <a:ext cx="1180245" cy="33247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Brace 32">
            <a:extLst>
              <a:ext uri="{FF2B5EF4-FFF2-40B4-BE49-F238E27FC236}">
                <a16:creationId xmlns:a16="http://schemas.microsoft.com/office/drawing/2014/main" id="{E0FA223F-80FC-EC44-B9C3-4D994C70141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78886BD-A31B-3F40-B5C6-93CC2B05AC20}"/>
              </a:ext>
            </a:extLst>
          </p:cNvPr>
          <p:cNvSpPr txBox="1"/>
          <p:nvPr/>
        </p:nvSpPr>
        <p:spPr>
          <a:xfrm>
            <a:off x="2547626" y="3034366"/>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88F3FDD6-E42A-FE8D-C1A8-4DC9E5EEFDB3}"/>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40E91BEC-20AD-3F75-BFA0-722B6B35B162}"/>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36C68FDE-DD77-7E9C-38C7-278D92AC1849}"/>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26B631B-BAAF-AA1A-CA40-C4759CAF72EB}"/>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3D59F0C5-80CF-379E-9AEA-EC156395E924}"/>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CB5EAC3D-B524-723D-9C4B-887CC02310FA}"/>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92551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D0942F0-1F37-E449-BBB9-6F3185D2F1E1}"/>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Systematic errors and biases between tasks </a:t>
            </a:r>
          </a:p>
          <a:p>
            <a:pPr algn="ctr"/>
            <a:r>
              <a:rPr lang="en-US" sz="1600" i="1" dirty="0"/>
              <a:t>for individual stimuli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066FB49-5101-876E-DAE9-F7848223F329}"/>
              </a:ext>
            </a:extLst>
          </p:cNvPr>
          <p:cNvSpPr txBox="1"/>
          <p:nvPr/>
        </p:nvSpPr>
        <p:spPr>
          <a:xfrm>
            <a:off x="2547626" y="3034366"/>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grpSp>
        <p:nvGrpSpPr>
          <p:cNvPr id="6" name="Group 5">
            <a:extLst>
              <a:ext uri="{FF2B5EF4-FFF2-40B4-BE49-F238E27FC236}">
                <a16:creationId xmlns:a16="http://schemas.microsoft.com/office/drawing/2014/main" id="{9F0F783A-6582-BD3B-2F4A-3DD7354F32B8}"/>
              </a:ext>
            </a:extLst>
          </p:cNvPr>
          <p:cNvGrpSpPr/>
          <p:nvPr/>
        </p:nvGrpSpPr>
        <p:grpSpPr>
          <a:xfrm>
            <a:off x="190819" y="1724381"/>
            <a:ext cx="2151611" cy="3409237"/>
            <a:chOff x="2983699" y="1502993"/>
            <a:chExt cx="2706428" cy="4033710"/>
          </a:xfrm>
        </p:grpSpPr>
        <p:sp>
          <p:nvSpPr>
            <p:cNvPr id="8" name="Rounded Rectangle 7">
              <a:extLst>
                <a:ext uri="{FF2B5EF4-FFF2-40B4-BE49-F238E27FC236}">
                  <a16:creationId xmlns:a16="http://schemas.microsoft.com/office/drawing/2014/main" id="{BACEE916-466A-FF33-0D63-C2BE10179BCC}"/>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B96BD021-E362-FD7F-5E1C-A48F313BDDF8}"/>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B8F16D1-7679-FF54-4A98-A7AABED26E7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1" name="TextBox 10">
              <a:extLst>
                <a:ext uri="{FF2B5EF4-FFF2-40B4-BE49-F238E27FC236}">
                  <a16:creationId xmlns:a16="http://schemas.microsoft.com/office/drawing/2014/main" id="{79A3C4F3-151A-009B-AD1B-5B2583CCEE2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3" name="Rounded Rectangle 12">
              <a:extLst>
                <a:ext uri="{FF2B5EF4-FFF2-40B4-BE49-F238E27FC236}">
                  <a16:creationId xmlns:a16="http://schemas.microsoft.com/office/drawing/2014/main" id="{F33F108A-3862-DCD2-A0CB-724BC7037244}"/>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Right Brace 13">
            <a:extLst>
              <a:ext uri="{FF2B5EF4-FFF2-40B4-BE49-F238E27FC236}">
                <a16:creationId xmlns:a16="http://schemas.microsoft.com/office/drawing/2014/main" id="{E27FD23F-4DA2-98E5-426E-8C1FEE6327B5}"/>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7302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7C5DBA84-789D-6E42-82D1-8032EB4DB9B5}"/>
              </a:ext>
            </a:extLst>
          </p:cNvPr>
          <p:cNvSpPr/>
          <p:nvPr/>
        </p:nvSpPr>
        <p:spPr>
          <a:xfrm>
            <a:off x="5993229" y="952107"/>
            <a:ext cx="2257613" cy="4421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28B547B3-BE14-07BA-059B-9E6A330E9C21}"/>
              </a:ext>
            </a:extLst>
          </p:cNvPr>
          <p:cNvSpPr txBox="1"/>
          <p:nvPr/>
        </p:nvSpPr>
        <p:spPr>
          <a:xfrm>
            <a:off x="2562868" y="2800004"/>
            <a:ext cx="1456283"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grpSp>
        <p:nvGrpSpPr>
          <p:cNvPr id="3" name="Group 2">
            <a:extLst>
              <a:ext uri="{FF2B5EF4-FFF2-40B4-BE49-F238E27FC236}">
                <a16:creationId xmlns:a16="http://schemas.microsoft.com/office/drawing/2014/main" id="{3C2EADEA-FA3D-1E97-A13B-453DA047A77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CF72BC34-B81E-FDE7-9240-59FBE99471D4}"/>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B471642B-45F3-813B-25A2-551F46E7FF1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2E19421-AA41-0FF1-2DC1-66001311C0D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A7637094-6640-0C70-0672-A8191622AA77}"/>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0" name="Rounded Rectangle 9">
              <a:extLst>
                <a:ext uri="{FF2B5EF4-FFF2-40B4-BE49-F238E27FC236}">
                  <a16:creationId xmlns:a16="http://schemas.microsoft.com/office/drawing/2014/main" id="{0213918A-D602-9B9E-AD62-3BDAC9002D1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1" name="Right Brace 10">
            <a:extLst>
              <a:ext uri="{FF2B5EF4-FFF2-40B4-BE49-F238E27FC236}">
                <a16:creationId xmlns:a16="http://schemas.microsoft.com/office/drawing/2014/main" id="{5F3E6BD5-7E65-88E1-BAD4-14826423733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9166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7C5DBA84-789D-6E42-82D1-8032EB4DB9B5}"/>
              </a:ext>
            </a:extLst>
          </p:cNvPr>
          <p:cNvSpPr/>
          <p:nvPr/>
        </p:nvSpPr>
        <p:spPr>
          <a:xfrm>
            <a:off x="5993229" y="952107"/>
            <a:ext cx="2257613" cy="4421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28B547B3-BE14-07BA-059B-9E6A330E9C21}"/>
              </a:ext>
            </a:extLst>
          </p:cNvPr>
          <p:cNvSpPr txBox="1"/>
          <p:nvPr/>
        </p:nvSpPr>
        <p:spPr>
          <a:xfrm>
            <a:off x="2562868" y="2800004"/>
            <a:ext cx="1456283"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grpSp>
        <p:nvGrpSpPr>
          <p:cNvPr id="3" name="Group 2">
            <a:extLst>
              <a:ext uri="{FF2B5EF4-FFF2-40B4-BE49-F238E27FC236}">
                <a16:creationId xmlns:a16="http://schemas.microsoft.com/office/drawing/2014/main" id="{3C2EADEA-FA3D-1E97-A13B-453DA047A77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CF72BC34-B81E-FDE7-9240-59FBE99471D4}"/>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B471642B-45F3-813B-25A2-551F46E7FF1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2E19421-AA41-0FF1-2DC1-66001311C0D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A7637094-6640-0C70-0672-A8191622AA77}"/>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0" name="Rounded Rectangle 9">
              <a:extLst>
                <a:ext uri="{FF2B5EF4-FFF2-40B4-BE49-F238E27FC236}">
                  <a16:creationId xmlns:a16="http://schemas.microsoft.com/office/drawing/2014/main" id="{0213918A-D602-9B9E-AD62-3BDAC9002D1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1" name="Right Brace 10">
            <a:extLst>
              <a:ext uri="{FF2B5EF4-FFF2-40B4-BE49-F238E27FC236}">
                <a16:creationId xmlns:a16="http://schemas.microsoft.com/office/drawing/2014/main" id="{5F3E6BD5-7E65-88E1-BAD4-14826423733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E69F857-17DA-F30E-4D0D-461D963091B9}"/>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Stimulus driven generalization between task, duration, and outcome measure</a:t>
            </a:r>
          </a:p>
        </p:txBody>
      </p:sp>
    </p:spTree>
    <p:extLst>
      <p:ext uri="{BB962C8B-B14F-4D97-AF65-F5344CB8AC3E}">
        <p14:creationId xmlns:p14="http://schemas.microsoft.com/office/powerpoint/2010/main" val="248067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b="1"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375100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1359287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5" name="Rounded Rectangle 24">
            <a:extLst>
              <a:ext uri="{FF2B5EF4-FFF2-40B4-BE49-F238E27FC236}">
                <a16:creationId xmlns:a16="http://schemas.microsoft.com/office/drawing/2014/main" id="{61732CDF-5ACF-F048-AC15-C8DBB72133C5}"/>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6" name="Right Bracket 25">
            <a:extLst>
              <a:ext uri="{FF2B5EF4-FFF2-40B4-BE49-F238E27FC236}">
                <a16:creationId xmlns:a16="http://schemas.microsoft.com/office/drawing/2014/main" id="{C6FB7719-52DE-874F-8184-C91EA1EC6B9B}"/>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9" name="Rounded Rectangle 28">
            <a:extLst>
              <a:ext uri="{FF2B5EF4-FFF2-40B4-BE49-F238E27FC236}">
                <a16:creationId xmlns:a16="http://schemas.microsoft.com/office/drawing/2014/main" id="{7C105BAA-CD92-2C42-AB88-0DC4C8BD41C6}"/>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0" name="Rounded Rectangle 29">
            <a:extLst>
              <a:ext uri="{FF2B5EF4-FFF2-40B4-BE49-F238E27FC236}">
                <a16:creationId xmlns:a16="http://schemas.microsoft.com/office/drawing/2014/main" id="{34DF36A3-DBBF-424B-BB07-E4F83019DFD8}"/>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1" name="Straight Arrow Connector 30">
            <a:extLst>
              <a:ext uri="{FF2B5EF4-FFF2-40B4-BE49-F238E27FC236}">
                <a16:creationId xmlns:a16="http://schemas.microsoft.com/office/drawing/2014/main" id="{7238918A-7533-D34B-811F-844CA2BEA4FD}"/>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4" name="Rounded Rectangle 23">
            <a:extLst>
              <a:ext uri="{FF2B5EF4-FFF2-40B4-BE49-F238E27FC236}">
                <a16:creationId xmlns:a16="http://schemas.microsoft.com/office/drawing/2014/main" id="{C6EF571D-39AB-F24A-9D69-5AEE0EC62327}"/>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5" name="Right Bracket 24">
            <a:extLst>
              <a:ext uri="{FF2B5EF4-FFF2-40B4-BE49-F238E27FC236}">
                <a16:creationId xmlns:a16="http://schemas.microsoft.com/office/drawing/2014/main" id="{2E630D60-8AB7-7D44-8EB7-5E4DB519FE4E}"/>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6" name="Rounded Rectangle 25">
            <a:extLst>
              <a:ext uri="{FF2B5EF4-FFF2-40B4-BE49-F238E27FC236}">
                <a16:creationId xmlns:a16="http://schemas.microsoft.com/office/drawing/2014/main" id="{9C471BD5-AE86-7045-9529-1BD0AFD6880C}"/>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2" name="Rounded Rectangle 31">
            <a:extLst>
              <a:ext uri="{FF2B5EF4-FFF2-40B4-BE49-F238E27FC236}">
                <a16:creationId xmlns:a16="http://schemas.microsoft.com/office/drawing/2014/main" id="{38C7E0CE-3D76-D74C-955E-84118E353AE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3" name="Straight Arrow Connector 32">
            <a:extLst>
              <a:ext uri="{FF2B5EF4-FFF2-40B4-BE49-F238E27FC236}">
                <a16:creationId xmlns:a16="http://schemas.microsoft.com/office/drawing/2014/main" id="{E291759A-1326-EB4B-96D8-17383142FE89}"/>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61FABECB-9537-0F4E-A509-4934897CDF91}"/>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35" name="Rounded Rectangle 34">
            <a:extLst>
              <a:ext uri="{FF2B5EF4-FFF2-40B4-BE49-F238E27FC236}">
                <a16:creationId xmlns:a16="http://schemas.microsoft.com/office/drawing/2014/main" id="{D51536CE-0A2F-DC44-8B8B-DFEE9B665234}"/>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43356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1211234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3983647" y="1525411"/>
            <a:ext cx="2565400" cy="3807177"/>
            <a:chOff x="4898047" y="2039601"/>
            <a:chExt cx="2565400" cy="3807177"/>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5216764"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728627" y="1450762"/>
            <a:ext cx="2762704" cy="3881826"/>
            <a:chOff x="8643027" y="1964952"/>
            <a:chExt cx="2762704" cy="3881826"/>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9060396"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486809" y="1525411"/>
            <a:ext cx="2235199" cy="3807177"/>
            <a:chOff x="1197350" y="2039601"/>
            <a:chExt cx="2235199" cy="3807177"/>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350966"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870998" y="1741371"/>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10783664" y="69423"/>
            <a:ext cx="1266914" cy="1570331"/>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4B3C9776-957B-508C-4F87-D065EBECAB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4044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7220</TotalTime>
  <Words>6864</Words>
  <Application>Microsoft Macintosh PowerPoint</Application>
  <PresentationFormat>Widescreen</PresentationFormat>
  <Paragraphs>946</Paragraphs>
  <Slides>69</Slides>
  <Notes>64</Notes>
  <HiddenSlides>20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Calibri Light</vt:lpstr>
      <vt:lpstr>Cambria Math</vt:lpstr>
      <vt:lpstr>Georgia</vt:lpstr>
      <vt:lpstr>Lucida Console</vt:lpstr>
      <vt:lpstr>Wingdings</vt:lpstr>
      <vt:lpstr>Office Theme</vt:lpstr>
      <vt:lpstr>A Novel Generalization between Verbal Judgments and Perceptual Discrimination of 3D Space </vt:lpstr>
      <vt:lpstr>Depth Perception </vt:lpstr>
      <vt:lpstr>Pictorial Cues to Depth</vt:lpstr>
      <vt:lpstr>PowerPoint Presentation</vt:lpstr>
      <vt:lpstr>PowerPoint Presentation</vt:lpstr>
      <vt:lpstr>PowerPoint Presentation</vt:lpstr>
      <vt:lpstr>PowerPoint Presentation</vt:lpstr>
      <vt:lpstr>PowerPoint Presentation</vt:lpstr>
      <vt:lpstr>PowerPoint Presentation</vt:lpstr>
      <vt:lpstr>What is the relative utility of image features in pictured scenes that facilitate depth perception?</vt:lpstr>
      <vt:lpstr>Stimuli: SUN-RGBD Database </vt:lpstr>
      <vt:lpstr>Stimulus Selection</vt:lpstr>
      <vt:lpstr>Spatial Information Processing in Pictured Scenes</vt:lpstr>
      <vt:lpstr>Spatial Information Processing in Pictured Scenes</vt:lpstr>
      <vt:lpstr>Spatial Information Processing in Pictured Scenes</vt:lpstr>
      <vt:lpstr>Spatial Information Processing in Pictured Scenes</vt:lpstr>
      <vt:lpstr>Experimental Paradigms</vt:lpstr>
      <vt:lpstr>Experimental Paradigms</vt:lpstr>
      <vt:lpstr>Experimental Paradigms</vt:lpstr>
      <vt:lpstr>Spatial Information Processing in Pictured Scenes</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Spatial Information Processing in Pictured Scenes</vt:lpstr>
      <vt:lpstr>Discrimination Performance: Kinect coded Accuracy </vt:lpstr>
      <vt:lpstr>Discrimination Performance: Kinect coded Accuracy </vt:lpstr>
      <vt:lpstr>Discrimination Performance: Kinect coded Accuracy </vt:lpstr>
      <vt:lpstr>Discrimination Performance: Kinect coded Accuracy </vt:lpstr>
      <vt:lpstr>PowerPoint Presentation</vt:lpstr>
      <vt:lpstr>PowerPoint Presentation</vt:lpstr>
      <vt:lpstr>PowerPoint Presentation</vt:lpstr>
      <vt:lpstr>PowerPoint Presentation</vt:lpstr>
      <vt:lpstr>PowerPoint Presentation</vt:lpstr>
      <vt:lpstr>PowerPoint Presentation</vt:lpstr>
      <vt:lpstr>Do independent verbal judgments predict discrimination accuracy?</vt:lpstr>
      <vt:lpstr>PowerPoint Presentation</vt:lpstr>
      <vt:lpstr>Do independent verbal judgments predict discrimination accuracy?</vt:lpstr>
      <vt:lpstr>Do independent verbal judgments predict discrimination reaction time?</vt:lpstr>
      <vt:lpstr>Do independent verbal judgments predict discrimination reaction time?</vt:lpstr>
      <vt:lpstr>Do independent verbal judgments predict discrimination reaction time?</vt:lpstr>
      <vt:lpstr>Spatial Information Processing in Pictured Scenes</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Spatial Information Processing in Pictured Scenes</vt:lpstr>
      <vt:lpstr>PowerPoint Presentation</vt:lpstr>
      <vt:lpstr>Surface Area</vt:lpstr>
      <vt:lpstr>Kinect v2 Object Segmentation </vt:lpstr>
      <vt:lpstr>Kinect v2 Object Segmentation </vt:lpstr>
      <vt:lpstr>Calculating Real World Object Dimensions </vt:lpstr>
      <vt:lpstr>Surface Area</vt:lpstr>
      <vt:lpstr>Surface Area</vt:lpstr>
      <vt:lpstr>Ground Plane</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Archive</vt:lpstr>
      <vt:lpstr>Time course of angular declination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Microsoft Office User</cp:lastModifiedBy>
  <cp:revision>253</cp:revision>
  <dcterms:created xsi:type="dcterms:W3CDTF">2022-11-02T18:51:21Z</dcterms:created>
  <dcterms:modified xsi:type="dcterms:W3CDTF">2022-11-09T23:03:20Z</dcterms:modified>
</cp:coreProperties>
</file>